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9" r:id="rId4"/>
    <p:sldId id="270" r:id="rId5"/>
    <p:sldId id="271" r:id="rId6"/>
    <p:sldId id="272" r:id="rId7"/>
    <p:sldId id="273" r:id="rId8"/>
    <p:sldId id="268" r:id="rId9"/>
    <p:sldId id="274" r:id="rId10"/>
    <p:sldId id="275" r:id="rId11"/>
    <p:sldId id="276" r:id="rId12"/>
    <p:sldId id="277" r:id="rId13"/>
    <p:sldId id="279" r:id="rId14"/>
    <p:sldId id="280" r:id="rId15"/>
    <p:sldId id="278" r:id="rId16"/>
    <p:sldId id="281" r:id="rId17"/>
    <p:sldId id="282" r:id="rId18"/>
    <p:sldId id="283" r:id="rId19"/>
    <p:sldId id="284" r:id="rId20"/>
    <p:sldId id="285" r:id="rId21"/>
    <p:sldId id="265" r:id="rId22"/>
    <p:sldId id="290" r:id="rId23"/>
    <p:sldId id="287" r:id="rId24"/>
    <p:sldId id="288" r:id="rId25"/>
    <p:sldId id="289" r:id="rId26"/>
    <p:sldId id="2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F81"/>
    <a:srgbClr val="2E2E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8" d="100"/>
          <a:sy n="128" d="100"/>
        </p:scale>
        <p:origin x="45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24997C0-C77F-43A1-9D03-B9DAA14B887F}" type="datetimeFigureOut">
              <a:rPr lang="en-GB" smtClean="0"/>
              <a:t>14/10/2024</a:t>
            </a:fld>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2707534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4997C0-C77F-43A1-9D03-B9DAA14B887F}" type="datetimeFigureOut">
              <a:rPr lang="en-GB" smtClean="0"/>
              <a:t>14/10/2024</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153427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4997C0-C77F-43A1-9D03-B9DAA14B887F}" type="datetimeFigureOut">
              <a:rPr lang="en-GB" smtClean="0"/>
              <a:t>14/10/2024</a:t>
            </a:fld>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r>
              <a:rPr lang="en-GB"/>
              <a:t>Liverpool Business and Property Courts Forum</a:t>
            </a:r>
            <a:endParaRPr lang="en-GB"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348338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4997C0-C77F-43A1-9D03-B9DAA14B887F}" type="datetimeFigureOut">
              <a:rPr lang="en-GB" smtClean="0"/>
              <a:t>14/10/2024</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GB" dirty="0"/>
              <a:t>Liverpool Business and Property Courts Forum</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4059733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4997C0-C77F-43A1-9D03-B9DAA14B887F}" type="datetimeFigureOut">
              <a:rPr lang="en-GB" smtClean="0"/>
              <a:t>14/10/2024</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GB" dirty="0"/>
              <a:t>Liverpool Business and Property Courts Forum</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111676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4997C0-C77F-43A1-9D03-B9DAA14B887F}" type="datetimeFigureOut">
              <a:rPr lang="en-GB" smtClean="0"/>
              <a:t>14/10/2024</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r>
              <a:rPr lang="en-GB" dirty="0"/>
              <a:t>Liverpool Business and Property Courts Forum</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8115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4997C0-C77F-43A1-9D03-B9DAA14B887F}" type="datetimeFigureOut">
              <a:rPr lang="en-GB" smtClean="0"/>
              <a:t>14/10/2024</a:t>
            </a:fld>
            <a:endParaRPr lang="en-GB"/>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r>
              <a:rPr lang="en-GB" dirty="0"/>
              <a:t>Liverpool Business and Property Courts Forum</a:t>
            </a:r>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113806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24997C0-C77F-43A1-9D03-B9DAA14B887F}" type="datetimeFigureOut">
              <a:rPr lang="en-GB" smtClean="0"/>
              <a:t>14/10/2024</a:t>
            </a:fld>
            <a:endParaRPr lang="en-GB"/>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r>
              <a:rPr lang="en-GB"/>
              <a:t>Liverpool Business and Property Courts Forum</a:t>
            </a:r>
            <a:endParaRPr lang="en-GB"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163014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4997C0-C77F-43A1-9D03-B9DAA14B887F}" type="datetimeFigureOut">
              <a:rPr lang="en-GB" smtClean="0"/>
              <a:t>14/10/2024</a:t>
            </a:fld>
            <a:endParaRPr lang="en-GB"/>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3461314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4997C0-C77F-43A1-9D03-B9DAA14B887F}" type="datetimeFigureOut">
              <a:rPr lang="en-GB" smtClean="0"/>
              <a:t>14/10/2024</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1680860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4997C0-C77F-43A1-9D03-B9DAA14B887F}" type="datetimeFigureOut">
              <a:rPr lang="en-GB" smtClean="0"/>
              <a:t>14/10/2024</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D129AE8-700A-4D3D-9F2B-3EBB74D51EB6}" type="slidenum">
              <a:rPr lang="en-GB" smtClean="0"/>
              <a:t>‹#›</a:t>
            </a:fld>
            <a:endParaRPr lang="en-GB"/>
          </a:p>
        </p:txBody>
      </p:sp>
    </p:spTree>
    <p:extLst>
      <p:ext uri="{BB962C8B-B14F-4D97-AF65-F5344CB8AC3E}">
        <p14:creationId xmlns:p14="http://schemas.microsoft.com/office/powerpoint/2010/main" val="322595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9342664"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4997C0-C77F-43A1-9D03-B9DAA14B887F}" type="datetimeFigureOut">
              <a:rPr lang="en-GB" smtClean="0"/>
              <a:t>14/10/2024</a:t>
            </a:fld>
            <a:endParaRPr lang="en-GB"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459370" y="59417"/>
            <a:ext cx="1550768" cy="1273629"/>
          </a:xfrm>
          <a:prstGeom prst="rect">
            <a:avLst/>
          </a:prstGeom>
        </p:spPr>
      </p:pic>
      <p:sp>
        <p:nvSpPr>
          <p:cNvPr id="5" name="Rectangle 4"/>
          <p:cNvSpPr/>
          <p:nvPr userDrawn="1"/>
        </p:nvSpPr>
        <p:spPr>
          <a:xfrm>
            <a:off x="0" y="6538912"/>
            <a:ext cx="12192000" cy="319088"/>
          </a:xfrm>
          <a:prstGeom prst="rect">
            <a:avLst/>
          </a:prstGeom>
          <a:solidFill>
            <a:srgbClr val="376F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8712213" y="6555534"/>
            <a:ext cx="3494314"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Liverpool Business and Property Courts Forum</a:t>
            </a:r>
          </a:p>
        </p:txBody>
      </p:sp>
    </p:spTree>
    <p:extLst>
      <p:ext uri="{BB962C8B-B14F-4D97-AF65-F5344CB8AC3E}">
        <p14:creationId xmlns:p14="http://schemas.microsoft.com/office/powerpoint/2010/main" val="2187250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i="0" u="none" strike="noStrike" dirty="0">
                <a:solidFill>
                  <a:srgbClr val="4A4A4A"/>
                </a:solidFill>
                <a:effectLst/>
                <a:latin typeface="Arial" panose="020B0604020202020204" pitchFamily="34" charset="0"/>
              </a:rPr>
              <a:t>Inheritance (Provision for Family and Dependents) Act 1975 Update</a:t>
            </a:r>
            <a:endParaRPr lang="en-GB" dirty="0">
              <a:solidFill>
                <a:srgbClr val="376F81"/>
              </a:solidFill>
            </a:endParaRPr>
          </a:p>
        </p:txBody>
      </p:sp>
      <p:sp>
        <p:nvSpPr>
          <p:cNvPr id="3" name="Subtitle 2"/>
          <p:cNvSpPr>
            <a:spLocks noGrp="1"/>
          </p:cNvSpPr>
          <p:nvPr>
            <p:ph type="subTitle" idx="1"/>
          </p:nvPr>
        </p:nvSpPr>
        <p:spPr/>
        <p:txBody>
          <a:bodyPr/>
          <a:lstStyle/>
          <a:p>
            <a:r>
              <a:rPr lang="en-GB" dirty="0">
                <a:solidFill>
                  <a:srgbClr val="376F81"/>
                </a:solidFill>
              </a:rPr>
              <a:t>Jac Armstrong</a:t>
            </a:r>
          </a:p>
          <a:p>
            <a:r>
              <a:rPr lang="en-GB" dirty="0">
                <a:solidFill>
                  <a:srgbClr val="376F81"/>
                </a:solidFill>
              </a:rPr>
              <a:t>Atlantic Chambers</a:t>
            </a:r>
          </a:p>
          <a:p>
            <a:r>
              <a:rPr lang="en-GB" dirty="0">
                <a:solidFill>
                  <a:srgbClr val="376F81"/>
                </a:solidFill>
              </a:rPr>
              <a:t>8</a:t>
            </a:r>
            <a:r>
              <a:rPr lang="en-GB" baseline="30000" dirty="0">
                <a:solidFill>
                  <a:srgbClr val="376F81"/>
                </a:solidFill>
              </a:rPr>
              <a:t>th</a:t>
            </a:r>
            <a:r>
              <a:rPr lang="en-GB" dirty="0">
                <a:solidFill>
                  <a:srgbClr val="376F81"/>
                </a:solidFill>
              </a:rPr>
              <a:t> October 2024</a:t>
            </a:r>
          </a:p>
        </p:txBody>
      </p:sp>
    </p:spTree>
    <p:extLst>
      <p:ext uri="{BB962C8B-B14F-4D97-AF65-F5344CB8AC3E}">
        <p14:creationId xmlns:p14="http://schemas.microsoft.com/office/powerpoint/2010/main" val="2427203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E17B0-8C77-EF3A-9D80-ADF9D34BC9C5}"/>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(ii)</a:t>
            </a:r>
            <a:endParaRPr lang="en-US" dirty="0"/>
          </a:p>
        </p:txBody>
      </p:sp>
      <p:sp>
        <p:nvSpPr>
          <p:cNvPr id="3" name="Content Placeholder 2">
            <a:extLst>
              <a:ext uri="{FF2B5EF4-FFF2-40B4-BE49-F238E27FC236}">
                <a16:creationId xmlns:a16="http://schemas.microsoft.com/office/drawing/2014/main" id="{D9633FA9-3FEC-D76B-585C-A1B05BD44C48}"/>
              </a:ext>
            </a:extLst>
          </p:cNvPr>
          <p:cNvSpPr>
            <a:spLocks noGrp="1"/>
          </p:cNvSpPr>
          <p:nvPr>
            <p:ph idx="1"/>
          </p:nvPr>
        </p:nvSpPr>
        <p:spPr/>
        <p:txBody>
          <a:bodyPr>
            <a:normAutofit fontScale="92500" lnSpcReduction="10000"/>
          </a:bodyPr>
          <a:lstStyle/>
          <a:p>
            <a:pPr marL="0" indent="0">
              <a:buNone/>
            </a:pPr>
            <a:r>
              <a:rPr lang="en-GB" dirty="0">
                <a:effectLst/>
              </a:rPr>
              <a:t>In 2012, the relationship between </a:t>
            </a:r>
            <a:r>
              <a:rPr lang="en-GB" dirty="0" err="1">
                <a:effectLst/>
              </a:rPr>
              <a:t>Fiaz</a:t>
            </a:r>
            <a:r>
              <a:rPr lang="en-GB" dirty="0">
                <a:effectLst/>
              </a:rPr>
              <a:t> and </a:t>
            </a:r>
            <a:r>
              <a:rPr lang="en-GB" dirty="0" err="1">
                <a:effectLst/>
              </a:rPr>
              <a:t>Srendarjit</a:t>
            </a:r>
            <a:r>
              <a:rPr lang="en-GB" dirty="0">
                <a:effectLst/>
              </a:rPr>
              <a:t> came to an end and </a:t>
            </a:r>
            <a:r>
              <a:rPr lang="en-GB" dirty="0" err="1">
                <a:effectLst/>
              </a:rPr>
              <a:t>Srendarjit</a:t>
            </a:r>
            <a:r>
              <a:rPr lang="en-GB" dirty="0"/>
              <a:t> </a:t>
            </a:r>
            <a:r>
              <a:rPr lang="en-GB" dirty="0">
                <a:effectLst/>
              </a:rPr>
              <a:t>moved out of 12 Sussex Close. Subsequently, however, the relationship resumed</a:t>
            </a:r>
            <a:r>
              <a:rPr lang="en-GB" dirty="0"/>
              <a:t> </a:t>
            </a:r>
            <a:r>
              <a:rPr lang="en-GB" dirty="0">
                <a:effectLst/>
              </a:rPr>
              <a:t>although the extent of that resumption was controversial.</a:t>
            </a:r>
          </a:p>
          <a:p>
            <a:pPr marL="0" indent="0">
              <a:buNone/>
            </a:pPr>
            <a:r>
              <a:rPr lang="en-GB" dirty="0">
                <a:effectLst/>
              </a:rPr>
              <a:t>On 6 December 2018, </a:t>
            </a:r>
            <a:r>
              <a:rPr lang="en-GB" dirty="0" err="1">
                <a:effectLst/>
              </a:rPr>
              <a:t>Fiaz</a:t>
            </a:r>
            <a:r>
              <a:rPr lang="en-GB" dirty="0">
                <a:effectLst/>
              </a:rPr>
              <a:t> made what turned out to be his final will. Under its terms, he appointed Sajad and Shabana as his executors and made Sajad his sole beneficiary.</a:t>
            </a:r>
          </a:p>
          <a:p>
            <a:pPr marL="0" indent="0">
              <a:buNone/>
            </a:pPr>
            <a:r>
              <a:rPr lang="en-GB" dirty="0">
                <a:effectLst/>
              </a:rPr>
              <a:t>Nothing at all was left to </a:t>
            </a:r>
            <a:r>
              <a:rPr lang="en-GB" dirty="0" err="1">
                <a:effectLst/>
              </a:rPr>
              <a:t>Srendarjit</a:t>
            </a:r>
            <a:r>
              <a:rPr lang="en-GB" dirty="0">
                <a:effectLst/>
              </a:rPr>
              <a:t>.</a:t>
            </a:r>
          </a:p>
          <a:p>
            <a:pPr marL="0" indent="0">
              <a:buNone/>
            </a:pPr>
            <a:r>
              <a:rPr lang="en-GB" dirty="0">
                <a:effectLst/>
              </a:rPr>
              <a:t>On 24 April 2020, </a:t>
            </a:r>
            <a:r>
              <a:rPr lang="en-GB" dirty="0" err="1">
                <a:effectLst/>
              </a:rPr>
              <a:t>Fiaz</a:t>
            </a:r>
            <a:r>
              <a:rPr lang="en-GB" dirty="0">
                <a:effectLst/>
              </a:rPr>
              <a:t> died at which time the 2018 will came into effect.</a:t>
            </a:r>
          </a:p>
          <a:p>
            <a:pPr marL="0" indent="0">
              <a:buNone/>
            </a:pPr>
            <a:r>
              <a:rPr lang="en-GB" dirty="0">
                <a:effectLst/>
              </a:rPr>
              <a:t>On 7 July 2020, Sajad and Shabana were granted probate of </a:t>
            </a:r>
            <a:r>
              <a:rPr lang="en-GB" dirty="0" err="1">
                <a:effectLst/>
              </a:rPr>
              <a:t>Fiaz’s</a:t>
            </a:r>
            <a:r>
              <a:rPr lang="en-GB" dirty="0">
                <a:effectLst/>
              </a:rPr>
              <a:t> will, with the net value of his estate stated as being just under £1.4 million.</a:t>
            </a:r>
          </a:p>
          <a:p>
            <a:endParaRPr lang="en-GB" dirty="0">
              <a:effectLst/>
            </a:endParaRPr>
          </a:p>
          <a:p>
            <a:endParaRPr lang="en-US" dirty="0"/>
          </a:p>
        </p:txBody>
      </p:sp>
    </p:spTree>
    <p:extLst>
      <p:ext uri="{BB962C8B-B14F-4D97-AF65-F5344CB8AC3E}">
        <p14:creationId xmlns:p14="http://schemas.microsoft.com/office/powerpoint/2010/main" val="3450465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8F256-7CCC-06C9-73CD-E5E67B1F49AD}"/>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(iii)</a:t>
            </a:r>
            <a:endParaRPr lang="en-US" dirty="0"/>
          </a:p>
        </p:txBody>
      </p:sp>
      <p:sp>
        <p:nvSpPr>
          <p:cNvPr id="3" name="Content Placeholder 2">
            <a:extLst>
              <a:ext uri="{FF2B5EF4-FFF2-40B4-BE49-F238E27FC236}">
                <a16:creationId xmlns:a16="http://schemas.microsoft.com/office/drawing/2014/main" id="{636CBD0F-16B9-5AF1-9138-20967B9AE359}"/>
              </a:ext>
            </a:extLst>
          </p:cNvPr>
          <p:cNvSpPr>
            <a:spLocks noGrp="1"/>
          </p:cNvSpPr>
          <p:nvPr>
            <p:ph idx="1"/>
          </p:nvPr>
        </p:nvSpPr>
        <p:spPr/>
        <p:txBody>
          <a:bodyPr>
            <a:normAutofit/>
          </a:bodyPr>
          <a:lstStyle/>
          <a:p>
            <a:pPr marL="0" indent="0">
              <a:buNone/>
            </a:pPr>
            <a:r>
              <a:rPr lang="en-US" dirty="0"/>
              <a:t>Claim under </a:t>
            </a:r>
            <a:r>
              <a:rPr lang="en-GB" dirty="0">
                <a:effectLst/>
              </a:rPr>
              <a:t>as living together in the same household as if they were a married couple for the purposes</a:t>
            </a:r>
            <a:r>
              <a:rPr lang="en-GB" dirty="0"/>
              <a:t> </a:t>
            </a:r>
            <a:r>
              <a:rPr lang="en-GB" dirty="0">
                <a:effectLst/>
              </a:rPr>
              <a:t>of section 1(1A).</a:t>
            </a:r>
          </a:p>
          <a:p>
            <a:endParaRPr lang="en-GB" dirty="0">
              <a:effectLst/>
            </a:endParaRPr>
          </a:p>
          <a:p>
            <a:pPr marL="0" indent="0">
              <a:buNone/>
            </a:pPr>
            <a:r>
              <a:rPr lang="en-GB" dirty="0">
                <a:effectLst/>
              </a:rPr>
              <a:t>Deputy Master declared that </a:t>
            </a:r>
            <a:r>
              <a:rPr lang="en-GB" dirty="0" err="1">
                <a:effectLst/>
              </a:rPr>
              <a:t>Srendarjit</a:t>
            </a:r>
            <a:r>
              <a:rPr lang="en-GB" dirty="0">
                <a:effectLst/>
              </a:rPr>
              <a:t> should have a 50% beneficial interest in 19 Salt Hill Mansions, together with a lump sum of £385,000 for her maintenance needs - albeit that £200,000 of this was to be held back by </a:t>
            </a:r>
            <a:r>
              <a:rPr lang="en-GB" dirty="0" err="1">
                <a:effectLst/>
              </a:rPr>
              <a:t>Fiaz’s</a:t>
            </a:r>
            <a:r>
              <a:rPr lang="en-GB" dirty="0">
                <a:effectLst/>
              </a:rPr>
              <a:t> estate pending any claim or prosecution by the local authority or other relevant body in relation to the admitted - and now found - benefits fraud.</a:t>
            </a:r>
          </a:p>
          <a:p>
            <a:endParaRPr lang="en-US" dirty="0"/>
          </a:p>
        </p:txBody>
      </p:sp>
    </p:spTree>
    <p:extLst>
      <p:ext uri="{BB962C8B-B14F-4D97-AF65-F5344CB8AC3E}">
        <p14:creationId xmlns:p14="http://schemas.microsoft.com/office/powerpoint/2010/main" val="4051798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94407-4216-9D28-19D5-BDA708FE9216}"/>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(iv)</a:t>
            </a:r>
            <a:endParaRPr lang="en-US" dirty="0"/>
          </a:p>
        </p:txBody>
      </p:sp>
      <p:sp>
        <p:nvSpPr>
          <p:cNvPr id="3" name="Content Placeholder 2">
            <a:extLst>
              <a:ext uri="{FF2B5EF4-FFF2-40B4-BE49-F238E27FC236}">
                <a16:creationId xmlns:a16="http://schemas.microsoft.com/office/drawing/2014/main" id="{A69301B6-0845-A679-9D8C-C1A4D6136645}"/>
              </a:ext>
            </a:extLst>
          </p:cNvPr>
          <p:cNvSpPr>
            <a:spLocks noGrp="1"/>
          </p:cNvSpPr>
          <p:nvPr>
            <p:ph idx="1"/>
          </p:nvPr>
        </p:nvSpPr>
        <p:spPr/>
        <p:txBody>
          <a:bodyPr>
            <a:normAutofit fontScale="77500" lnSpcReduction="20000"/>
          </a:bodyPr>
          <a:lstStyle/>
          <a:p>
            <a:pPr marL="0" indent="0">
              <a:buNone/>
            </a:pPr>
            <a:r>
              <a:rPr lang="en-GB" i="1" dirty="0">
                <a:effectLst/>
              </a:rPr>
              <a:t>@ §14 “£385,000, the Deputy Master calculated this as follows:</a:t>
            </a:r>
            <a:endParaRPr lang="en-GB" dirty="0"/>
          </a:p>
          <a:p>
            <a:pPr marL="514350" indent="-514350">
              <a:buFont typeface="+mj-lt"/>
              <a:buAutoNum type="arabicParenR"/>
            </a:pPr>
            <a:r>
              <a:rPr lang="en-GB" i="1" dirty="0">
                <a:effectLst/>
              </a:rPr>
              <a:t>The starting point was </a:t>
            </a:r>
            <a:r>
              <a:rPr lang="en-GB" i="1" dirty="0" err="1">
                <a:effectLst/>
              </a:rPr>
              <a:t>Srendarjit’s</a:t>
            </a:r>
            <a:r>
              <a:rPr lang="en-GB" i="1" dirty="0">
                <a:effectLst/>
              </a:rPr>
              <a:t> property needs of £235,000, her income needs of £200,000, and her litigation costs of £140,000 - thereby making a sub-total of</a:t>
            </a:r>
            <a:r>
              <a:rPr lang="en-GB" dirty="0"/>
              <a:t> </a:t>
            </a:r>
            <a:r>
              <a:rPr lang="en-GB" i="1" dirty="0">
                <a:effectLst/>
              </a:rPr>
              <a:t>£575,000.</a:t>
            </a:r>
            <a:endParaRPr lang="en-GB" dirty="0"/>
          </a:p>
          <a:p>
            <a:pPr marL="514350" indent="-514350">
              <a:buFont typeface="+mj-lt"/>
              <a:buAutoNum type="arabicParenR"/>
            </a:pPr>
            <a:r>
              <a:rPr lang="en-GB" i="1" dirty="0">
                <a:effectLst/>
              </a:rPr>
              <a:t>A deduction was then made in respect of the awarded half share of 19 Salt Hill</a:t>
            </a:r>
            <a:r>
              <a:rPr lang="en-GB" dirty="0"/>
              <a:t> </a:t>
            </a:r>
            <a:r>
              <a:rPr lang="en-GB" i="1" dirty="0">
                <a:effectLst/>
              </a:rPr>
              <a:t>Mansions in the sum of £90,000 – thereby leaving a net figure of £485,000.</a:t>
            </a:r>
            <a:endParaRPr lang="en-GB" dirty="0"/>
          </a:p>
          <a:p>
            <a:pPr marL="514350" indent="-514350">
              <a:buFont typeface="+mj-lt"/>
              <a:buAutoNum type="arabicParenR"/>
            </a:pPr>
            <a:r>
              <a:rPr lang="en-GB" i="1" dirty="0">
                <a:effectLst/>
              </a:rPr>
              <a:t>A further deduction was then made for conduct in the sum of £100,000 – thereby leaving the above sum of £385,000.</a:t>
            </a:r>
          </a:p>
          <a:p>
            <a:pPr marL="0" indent="0">
              <a:buNone/>
            </a:pPr>
            <a:endParaRPr lang="en-GB" i="1" dirty="0">
              <a:effectLst/>
            </a:endParaRPr>
          </a:p>
          <a:p>
            <a:pPr marL="0" indent="0">
              <a:buNone/>
            </a:pPr>
            <a:r>
              <a:rPr lang="en-GB" dirty="0"/>
              <a:t>@ §15 </a:t>
            </a:r>
            <a:r>
              <a:rPr lang="en-GB" i="1" dirty="0"/>
              <a:t>“</a:t>
            </a:r>
            <a:r>
              <a:rPr lang="en-GB" i="1" dirty="0">
                <a:effectLst/>
              </a:rPr>
              <a:t>No order was made in respect of costs, the order expressly stating that costs had already</a:t>
            </a:r>
            <a:r>
              <a:rPr lang="en-GB" i="1" dirty="0"/>
              <a:t> </a:t>
            </a:r>
            <a:r>
              <a:rPr lang="en-GB" i="1" dirty="0">
                <a:effectLst/>
              </a:rPr>
              <a:t>been dealt with as part of the lump sum award of the above £385,0001.”</a:t>
            </a:r>
          </a:p>
          <a:p>
            <a:pPr marL="0" indent="0">
              <a:buNone/>
            </a:pPr>
            <a:endParaRPr lang="en-GB" i="1" dirty="0">
              <a:effectLst/>
            </a:endParaRPr>
          </a:p>
          <a:p>
            <a:pPr marL="0" indent="0">
              <a:buNone/>
            </a:pPr>
            <a:r>
              <a:rPr lang="en-GB" dirty="0">
                <a:effectLst/>
              </a:rPr>
              <a:t>The order in fact refers to a sum of £403,000 as the Deputy Master subsequently agreed to allow an additional £28,000 of VAT in respect of the above litigation costs.</a:t>
            </a:r>
          </a:p>
          <a:p>
            <a:pPr marL="0" indent="0">
              <a:buNone/>
            </a:pPr>
            <a:endParaRPr lang="en-US" dirty="0"/>
          </a:p>
        </p:txBody>
      </p:sp>
    </p:spTree>
    <p:extLst>
      <p:ext uri="{BB962C8B-B14F-4D97-AF65-F5344CB8AC3E}">
        <p14:creationId xmlns:p14="http://schemas.microsoft.com/office/powerpoint/2010/main" val="2152266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A0F2B-C80F-84D9-CC58-2A1BC77B58F6}"/>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(v)</a:t>
            </a:r>
            <a:endParaRPr lang="en-US" dirty="0"/>
          </a:p>
        </p:txBody>
      </p:sp>
      <p:sp>
        <p:nvSpPr>
          <p:cNvPr id="3" name="Content Placeholder 2">
            <a:extLst>
              <a:ext uri="{FF2B5EF4-FFF2-40B4-BE49-F238E27FC236}">
                <a16:creationId xmlns:a16="http://schemas.microsoft.com/office/drawing/2014/main" id="{7454512D-782A-F1A9-8D49-85262598D3FC}"/>
              </a:ext>
            </a:extLst>
          </p:cNvPr>
          <p:cNvSpPr>
            <a:spLocks noGrp="1"/>
          </p:cNvSpPr>
          <p:nvPr>
            <p:ph idx="1"/>
          </p:nvPr>
        </p:nvSpPr>
        <p:spPr/>
        <p:txBody>
          <a:bodyPr>
            <a:normAutofit fontScale="92500" lnSpcReduction="10000"/>
          </a:bodyPr>
          <a:lstStyle/>
          <a:p>
            <a:pPr marL="0" indent="0">
              <a:buNone/>
            </a:pPr>
            <a:r>
              <a:rPr lang="en-US" dirty="0"/>
              <a:t>Key authority cited:-</a:t>
            </a:r>
          </a:p>
          <a:p>
            <a:pPr marL="0" indent="0">
              <a:buNone/>
            </a:pPr>
            <a:r>
              <a:rPr lang="en-GB" dirty="0" err="1">
                <a:effectLst/>
              </a:rPr>
              <a:t>Lilleyman</a:t>
            </a:r>
            <a:r>
              <a:rPr lang="en-GB" dirty="0">
                <a:effectLst/>
              </a:rPr>
              <a:t> v </a:t>
            </a:r>
            <a:r>
              <a:rPr lang="en-GB" dirty="0" err="1">
                <a:effectLst/>
              </a:rPr>
              <a:t>Lilleyman</a:t>
            </a:r>
            <a:r>
              <a:rPr lang="en-GB" dirty="0">
                <a:effectLst/>
              </a:rPr>
              <a:t> (also cited heavily in </a:t>
            </a:r>
            <a:r>
              <a:rPr lang="en-GB" dirty="0" err="1">
                <a:effectLst/>
              </a:rPr>
              <a:t>Hirachand</a:t>
            </a:r>
            <a:r>
              <a:rPr lang="en-GB" dirty="0">
                <a:effectLst/>
              </a:rPr>
              <a:t>) in which Briggs J (as he then was) first gave a</a:t>
            </a:r>
            <a:r>
              <a:rPr lang="en-GB" dirty="0"/>
              <a:t> </a:t>
            </a:r>
            <a:r>
              <a:rPr lang="en-GB" dirty="0">
                <a:effectLst/>
              </a:rPr>
              <a:t>judgment relating to his substantive determination under the 1975 Act (at [2012]</a:t>
            </a:r>
            <a:r>
              <a:rPr lang="en-GB" dirty="0"/>
              <a:t> </a:t>
            </a:r>
            <a:r>
              <a:rPr lang="en-GB" dirty="0">
                <a:effectLst/>
              </a:rPr>
              <a:t>EWHC 821 (Ch)) and then, a few weeks later, gave a separate judgment in relation to</a:t>
            </a:r>
            <a:r>
              <a:rPr lang="en-GB" dirty="0"/>
              <a:t> </a:t>
            </a:r>
            <a:r>
              <a:rPr lang="en-GB" dirty="0">
                <a:effectLst/>
              </a:rPr>
              <a:t>costs (at [2012] EWHC 1056 (Ch)).</a:t>
            </a:r>
          </a:p>
          <a:p>
            <a:pPr marL="0" indent="0">
              <a:buNone/>
            </a:pPr>
            <a:endParaRPr lang="en-GB" i="1" dirty="0">
              <a:effectLst/>
            </a:endParaRPr>
          </a:p>
          <a:p>
            <a:pPr marL="0" indent="0">
              <a:buNone/>
            </a:pPr>
            <a:r>
              <a:rPr lang="en-GB" dirty="0">
                <a:effectLst/>
              </a:rPr>
              <a:t>Briggs J</a:t>
            </a:r>
            <a:r>
              <a:rPr lang="en-GB" dirty="0"/>
              <a:t> </a:t>
            </a:r>
            <a:r>
              <a:rPr lang="en-GB" dirty="0">
                <a:effectLst/>
              </a:rPr>
              <a:t>stated @ § 71: </a:t>
            </a:r>
            <a:r>
              <a:rPr lang="en-GB" i="1" dirty="0">
                <a:effectLst/>
              </a:rPr>
              <a:t>“The above summary of the net estate…also ignores the contingent liability for the</a:t>
            </a:r>
            <a:r>
              <a:rPr lang="en-GB" dirty="0"/>
              <a:t> </a:t>
            </a:r>
            <a:r>
              <a:rPr lang="en-GB" i="1" dirty="0">
                <a:effectLst/>
              </a:rPr>
              <a:t>costs of these proceedings, which I am unable either to quantify or to guess as to their likely incidence, as between the estate and Mrs </a:t>
            </a:r>
            <a:r>
              <a:rPr lang="en-GB" i="1" dirty="0" err="1">
                <a:effectLst/>
              </a:rPr>
              <a:t>Lilleyman</a:t>
            </a:r>
            <a:r>
              <a:rPr lang="en-GB" i="1" dirty="0">
                <a:effectLst/>
              </a:rPr>
              <a:t>. Counsel were united in</a:t>
            </a:r>
            <a:r>
              <a:rPr lang="en-GB" dirty="0"/>
              <a:t> </a:t>
            </a:r>
            <a:r>
              <a:rPr lang="en-GB" i="1" dirty="0">
                <a:effectLst/>
              </a:rPr>
              <a:t>submitting that I have no alternative but to leave the contingent costs liabilities entirely out of account, however unrealistic in the real world that might prove to be.”</a:t>
            </a:r>
            <a:endParaRPr lang="en-GB" dirty="0">
              <a:effectLst/>
            </a:endParaRPr>
          </a:p>
          <a:p>
            <a:endParaRPr lang="en-US" dirty="0"/>
          </a:p>
        </p:txBody>
      </p:sp>
    </p:spTree>
    <p:extLst>
      <p:ext uri="{BB962C8B-B14F-4D97-AF65-F5344CB8AC3E}">
        <p14:creationId xmlns:p14="http://schemas.microsoft.com/office/powerpoint/2010/main" val="3359388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C9CD0-780D-4072-F13B-98E1D65FEEB1}"/>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(vi)</a:t>
            </a:r>
            <a:endParaRPr lang="en-US" dirty="0"/>
          </a:p>
        </p:txBody>
      </p:sp>
      <p:sp>
        <p:nvSpPr>
          <p:cNvPr id="3" name="Content Placeholder 2">
            <a:extLst>
              <a:ext uri="{FF2B5EF4-FFF2-40B4-BE49-F238E27FC236}">
                <a16:creationId xmlns:a16="http://schemas.microsoft.com/office/drawing/2014/main" id="{55B487F1-956C-D478-FB30-2F3E367B9CEA}"/>
              </a:ext>
            </a:extLst>
          </p:cNvPr>
          <p:cNvSpPr>
            <a:spLocks noGrp="1"/>
          </p:cNvSpPr>
          <p:nvPr>
            <p:ph idx="1"/>
          </p:nvPr>
        </p:nvSpPr>
        <p:spPr/>
        <p:txBody>
          <a:bodyPr>
            <a:normAutofit fontScale="77500" lnSpcReduction="20000"/>
          </a:bodyPr>
          <a:lstStyle/>
          <a:p>
            <a:pPr marL="0" indent="0">
              <a:buNone/>
            </a:pPr>
            <a:r>
              <a:rPr lang="en-GB" dirty="0" err="1">
                <a:effectLst/>
              </a:rPr>
              <a:t>Lilleyman</a:t>
            </a:r>
            <a:r>
              <a:rPr lang="en-GB" dirty="0">
                <a:effectLst/>
              </a:rPr>
              <a:t> v </a:t>
            </a:r>
            <a:r>
              <a:rPr lang="en-GB" dirty="0" err="1">
                <a:effectLst/>
              </a:rPr>
              <a:t>Lilleyman</a:t>
            </a:r>
            <a:r>
              <a:rPr lang="en-GB" dirty="0">
                <a:effectLst/>
              </a:rPr>
              <a:t> [2012]</a:t>
            </a:r>
            <a:r>
              <a:rPr lang="en-GB" dirty="0"/>
              <a:t> </a:t>
            </a:r>
            <a:r>
              <a:rPr lang="en-GB" dirty="0">
                <a:effectLst/>
              </a:rPr>
              <a:t>EWHC 821 (Ch)) and [2012] EWHC 1056 (Ch).</a:t>
            </a:r>
          </a:p>
          <a:p>
            <a:pPr marL="0" indent="0">
              <a:buNone/>
            </a:pPr>
            <a:endParaRPr lang="en-GB" dirty="0">
              <a:effectLst/>
            </a:endParaRPr>
          </a:p>
          <a:p>
            <a:pPr marL="0" indent="0">
              <a:buNone/>
            </a:pPr>
            <a:r>
              <a:rPr lang="en-GB" dirty="0">
                <a:effectLst/>
              </a:rPr>
              <a:t>Briggs J went on to determine the matter in the claimant’s favour and awarded her</a:t>
            </a:r>
            <a:r>
              <a:rPr lang="en-GB" dirty="0"/>
              <a:t> </a:t>
            </a:r>
            <a:r>
              <a:rPr lang="en-GB" dirty="0">
                <a:effectLst/>
              </a:rPr>
              <a:t>certain relief. Subsequently, however, certain without prejudice negotiations were (in the usual way) revealed to him including a Part 36 offer made by the defendants which the claimant had failed to beat.</a:t>
            </a:r>
            <a:endParaRPr lang="en-GB" dirty="0"/>
          </a:p>
          <a:p>
            <a:pPr marL="0" indent="0">
              <a:buNone/>
            </a:pPr>
            <a:endParaRPr lang="en-GB" dirty="0">
              <a:effectLst/>
            </a:endParaRPr>
          </a:p>
          <a:p>
            <a:pPr marL="0" indent="0">
              <a:buNone/>
            </a:pPr>
            <a:r>
              <a:rPr lang="en-GB" dirty="0">
                <a:effectLst/>
              </a:rPr>
              <a:t>In the light of the unbeaten Part 36 offer together with certain conduct issues, Briggs J went on to order that the claimant should pay 80% of the defendants’ post-Part 36 offer costs – an order which inevitably had a significant impact on the financial award made</a:t>
            </a:r>
            <a:r>
              <a:rPr lang="en-GB" dirty="0"/>
              <a:t> </a:t>
            </a:r>
            <a:r>
              <a:rPr lang="en-GB" dirty="0">
                <a:effectLst/>
              </a:rPr>
              <a:t>in favour of the otherwise successful claimant.</a:t>
            </a:r>
          </a:p>
          <a:p>
            <a:pPr marL="0" indent="0">
              <a:buNone/>
            </a:pPr>
            <a:endParaRPr lang="en-GB" dirty="0"/>
          </a:p>
          <a:p>
            <a:pPr marL="0" indent="0">
              <a:buNone/>
            </a:pPr>
            <a:r>
              <a:rPr lang="en-GB" dirty="0"/>
              <a:t>Note the ‘decision’ not to accept the Part 36 offer and the decision in Sim (set out later)</a:t>
            </a:r>
            <a:endParaRPr lang="en-GB" dirty="0">
              <a:effectLst/>
            </a:endParaRPr>
          </a:p>
        </p:txBody>
      </p:sp>
    </p:spTree>
    <p:extLst>
      <p:ext uri="{BB962C8B-B14F-4D97-AF65-F5344CB8AC3E}">
        <p14:creationId xmlns:p14="http://schemas.microsoft.com/office/powerpoint/2010/main" val="3218454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C3BF2-B4FA-9D08-BD90-2A9786ED66FB}"/>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a:t>
            </a:r>
            <a:r>
              <a:rPr lang="en-US" b="0" dirty="0">
                <a:solidFill>
                  <a:srgbClr val="376F81"/>
                </a:solidFill>
              </a:rPr>
              <a:t> (vii)</a:t>
            </a:r>
            <a:endParaRPr lang="en-US" dirty="0"/>
          </a:p>
        </p:txBody>
      </p:sp>
      <p:sp>
        <p:nvSpPr>
          <p:cNvPr id="3" name="Content Placeholder 2">
            <a:extLst>
              <a:ext uri="{FF2B5EF4-FFF2-40B4-BE49-F238E27FC236}">
                <a16:creationId xmlns:a16="http://schemas.microsoft.com/office/drawing/2014/main" id="{9A875FC5-3C46-EB0E-0399-95F3B2891CCA}"/>
              </a:ext>
            </a:extLst>
          </p:cNvPr>
          <p:cNvSpPr>
            <a:spLocks noGrp="1"/>
          </p:cNvSpPr>
          <p:nvPr>
            <p:ph idx="1"/>
          </p:nvPr>
        </p:nvSpPr>
        <p:spPr/>
        <p:txBody>
          <a:bodyPr>
            <a:normAutofit/>
          </a:bodyPr>
          <a:lstStyle/>
          <a:p>
            <a:pPr marL="0" indent="0">
              <a:buNone/>
            </a:pPr>
            <a:endParaRPr lang="en-GB" i="1" dirty="0">
              <a:effectLst/>
            </a:endParaRPr>
          </a:p>
          <a:p>
            <a:pPr marL="0" indent="0">
              <a:buNone/>
            </a:pPr>
            <a:r>
              <a:rPr lang="en-GB" dirty="0">
                <a:effectLst/>
              </a:rPr>
              <a:t>Granted permission to appeal in relation to ground 1 (of 7), namely, that the Deputy Master had made an error of law by awarding </a:t>
            </a:r>
            <a:r>
              <a:rPr lang="en-GB" dirty="0" err="1">
                <a:effectLst/>
              </a:rPr>
              <a:t>Srendarjit</a:t>
            </a:r>
            <a:r>
              <a:rPr lang="en-GB" dirty="0">
                <a:effectLst/>
              </a:rPr>
              <a:t> (the Claimant) her litigation costs</a:t>
            </a:r>
            <a:r>
              <a:rPr lang="en-GB" dirty="0"/>
              <a:t> </a:t>
            </a:r>
            <a:r>
              <a:rPr lang="en-GB" dirty="0">
                <a:effectLst/>
              </a:rPr>
              <a:t>(of £140,000 + VAT) as part of the substantive relief (i.e., as part of the calculation for</a:t>
            </a:r>
            <a:r>
              <a:rPr lang="en-GB" dirty="0"/>
              <a:t> </a:t>
            </a:r>
            <a:r>
              <a:rPr lang="en-GB" dirty="0">
                <a:effectLst/>
              </a:rPr>
              <a:t>her maintenance needs as set out above) as opposed to separately from and subsequently</a:t>
            </a:r>
            <a:r>
              <a:rPr lang="en-GB" dirty="0"/>
              <a:t> t</a:t>
            </a:r>
            <a:r>
              <a:rPr lang="en-GB" dirty="0">
                <a:effectLst/>
              </a:rPr>
              <a:t>o the grant of substantive relief in accordance with the usual practice under the CPR.</a:t>
            </a:r>
          </a:p>
          <a:p>
            <a:endParaRPr lang="en-US" dirty="0"/>
          </a:p>
        </p:txBody>
      </p:sp>
    </p:spTree>
    <p:extLst>
      <p:ext uri="{BB962C8B-B14F-4D97-AF65-F5344CB8AC3E}">
        <p14:creationId xmlns:p14="http://schemas.microsoft.com/office/powerpoint/2010/main" val="2052302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6AEF0-C037-3963-6602-3D6008472AD4}"/>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(viii)</a:t>
            </a:r>
            <a:endParaRPr lang="en-US" dirty="0"/>
          </a:p>
        </p:txBody>
      </p:sp>
      <p:sp>
        <p:nvSpPr>
          <p:cNvPr id="3" name="Content Placeholder 2">
            <a:extLst>
              <a:ext uri="{FF2B5EF4-FFF2-40B4-BE49-F238E27FC236}">
                <a16:creationId xmlns:a16="http://schemas.microsoft.com/office/drawing/2014/main" id="{6D72D124-106C-7B25-2EB3-2FFBF28AD756}"/>
              </a:ext>
            </a:extLst>
          </p:cNvPr>
          <p:cNvSpPr>
            <a:spLocks noGrp="1"/>
          </p:cNvSpPr>
          <p:nvPr>
            <p:ph idx="1"/>
          </p:nvPr>
        </p:nvSpPr>
        <p:spPr/>
        <p:txBody>
          <a:bodyPr>
            <a:normAutofit fontScale="92500" lnSpcReduction="20000"/>
          </a:bodyPr>
          <a:lstStyle/>
          <a:p>
            <a:pPr marL="0" indent="0">
              <a:buNone/>
            </a:pPr>
            <a:r>
              <a:rPr lang="en-GB" dirty="0">
                <a:effectLst/>
              </a:rPr>
              <a:t>@ §27 -28 “The other authority to which reference should be made is </a:t>
            </a:r>
            <a:r>
              <a:rPr lang="en-GB" dirty="0" err="1">
                <a:effectLst/>
              </a:rPr>
              <a:t>Hirachand</a:t>
            </a:r>
            <a:r>
              <a:rPr lang="en-GB" dirty="0">
                <a:effectLst/>
              </a:rPr>
              <a:t> v </a:t>
            </a:r>
            <a:r>
              <a:rPr lang="en-GB" dirty="0" err="1">
                <a:effectLst/>
              </a:rPr>
              <a:t>Hirachand</a:t>
            </a:r>
            <a:r>
              <a:rPr lang="en-GB" dirty="0"/>
              <a:t> </a:t>
            </a:r>
            <a:r>
              <a:rPr lang="en-GB" dirty="0">
                <a:effectLst/>
              </a:rPr>
              <a:t>[2021] EWCA </a:t>
            </a:r>
            <a:r>
              <a:rPr lang="en-GB" dirty="0" err="1">
                <a:effectLst/>
              </a:rPr>
              <a:t>Civ</a:t>
            </a:r>
            <a:r>
              <a:rPr lang="en-GB" dirty="0">
                <a:effectLst/>
              </a:rPr>
              <a:t> 1498, King J in citing the judgment in </a:t>
            </a:r>
            <a:r>
              <a:rPr lang="en-GB" dirty="0" err="1">
                <a:effectLst/>
              </a:rPr>
              <a:t>Lilleyman</a:t>
            </a:r>
            <a:r>
              <a:rPr lang="en-GB" dirty="0">
                <a:effectLst/>
              </a:rPr>
              <a:t> {@§55-62 of </a:t>
            </a:r>
            <a:r>
              <a:rPr lang="en-GB" dirty="0" err="1">
                <a:effectLst/>
              </a:rPr>
              <a:t>Hirachand</a:t>
            </a:r>
            <a:r>
              <a:rPr lang="en-GB" dirty="0"/>
              <a:t>}</a:t>
            </a:r>
            <a:endParaRPr lang="en-GB" dirty="0">
              <a:effectLst/>
            </a:endParaRPr>
          </a:p>
          <a:p>
            <a:endParaRPr lang="en-GB" i="1" dirty="0"/>
          </a:p>
          <a:p>
            <a:pPr marL="0" indent="0">
              <a:buNone/>
            </a:pPr>
            <a:r>
              <a:rPr lang="en-GB" dirty="0">
                <a:effectLst/>
              </a:rPr>
              <a:t>@ §30 (</a:t>
            </a:r>
            <a:r>
              <a:rPr lang="en-GB" dirty="0" err="1">
                <a:effectLst/>
              </a:rPr>
              <a:t>Jassal</a:t>
            </a:r>
            <a:r>
              <a:rPr lang="en-GB" dirty="0"/>
              <a:t> citing) </a:t>
            </a:r>
            <a:r>
              <a:rPr lang="en-GB" dirty="0">
                <a:effectLst/>
              </a:rPr>
              <a:t>King J concluded @ §58 {of </a:t>
            </a:r>
            <a:r>
              <a:rPr lang="en-GB" dirty="0" err="1">
                <a:effectLst/>
              </a:rPr>
              <a:t>Hirachand</a:t>
            </a:r>
            <a:r>
              <a:rPr lang="en-GB" dirty="0"/>
              <a:t>}</a:t>
            </a:r>
            <a:r>
              <a:rPr lang="en-GB" dirty="0">
                <a:effectLst/>
              </a:rPr>
              <a:t>. </a:t>
            </a:r>
            <a:r>
              <a:rPr lang="en-GB" i="1" dirty="0">
                <a:effectLst/>
              </a:rPr>
              <a:t>“In a financial remedy case, outstanding costs which could not otherwise be recovered as a consequence of the “no order principle” are capable of being a debt, the repayment of which is a “financial need” pursuant to section 25(2)(b) of the Matrimonial Causes Act 1973. In my judgment a success fee, which cannot be recovered by way of a costs order by virtue of section 58A(6) CLSA 1990, is equally capable of being a debt, the satisfaction of which is in whole or part a “financial need” for which the court may in its discretion make provision in its needs based calculation…”</a:t>
            </a:r>
          </a:p>
          <a:p>
            <a:endParaRPr lang="en-GB" dirty="0">
              <a:effectLst/>
            </a:endParaRPr>
          </a:p>
          <a:p>
            <a:endParaRPr lang="en-US" dirty="0"/>
          </a:p>
        </p:txBody>
      </p:sp>
    </p:spTree>
    <p:extLst>
      <p:ext uri="{BB962C8B-B14F-4D97-AF65-F5344CB8AC3E}">
        <p14:creationId xmlns:p14="http://schemas.microsoft.com/office/powerpoint/2010/main" val="2286731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79253-E348-2F8C-52E2-6C3BA7CAE2C0}"/>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(ix)</a:t>
            </a:r>
            <a:endParaRPr lang="en-US" dirty="0"/>
          </a:p>
        </p:txBody>
      </p:sp>
      <p:sp>
        <p:nvSpPr>
          <p:cNvPr id="3" name="Content Placeholder 2">
            <a:extLst>
              <a:ext uri="{FF2B5EF4-FFF2-40B4-BE49-F238E27FC236}">
                <a16:creationId xmlns:a16="http://schemas.microsoft.com/office/drawing/2014/main" id="{44BB151F-2A5D-A65B-1E68-39CA2C2FE9CC}"/>
              </a:ext>
            </a:extLst>
          </p:cNvPr>
          <p:cNvSpPr>
            <a:spLocks noGrp="1"/>
          </p:cNvSpPr>
          <p:nvPr>
            <p:ph idx="1"/>
          </p:nvPr>
        </p:nvSpPr>
        <p:spPr/>
        <p:txBody>
          <a:bodyPr>
            <a:normAutofit lnSpcReduction="10000"/>
          </a:bodyPr>
          <a:lstStyle/>
          <a:p>
            <a:pPr marL="0" indent="0">
              <a:buNone/>
            </a:pPr>
            <a:r>
              <a:rPr lang="en-GB" dirty="0">
                <a:effectLst/>
              </a:rPr>
              <a:t>@ §33 (</a:t>
            </a:r>
            <a:r>
              <a:rPr lang="en-GB" dirty="0" err="1">
                <a:effectLst/>
              </a:rPr>
              <a:t>Jassal</a:t>
            </a:r>
            <a:r>
              <a:rPr lang="en-GB" dirty="0">
                <a:effectLst/>
              </a:rPr>
              <a:t>) </a:t>
            </a:r>
            <a:r>
              <a:rPr lang="en-GB" i="1" dirty="0">
                <a:effectLst/>
              </a:rPr>
              <a:t>“In </a:t>
            </a:r>
            <a:r>
              <a:rPr lang="en-GB" i="1" dirty="0" err="1">
                <a:effectLst/>
              </a:rPr>
              <a:t>Lilleyman</a:t>
            </a:r>
            <a:r>
              <a:rPr lang="en-GB" i="1" dirty="0">
                <a:effectLst/>
              </a:rPr>
              <a:t>, Briggs J had noted with some “unease” the disparity between the CPR</a:t>
            </a:r>
            <a:r>
              <a:rPr lang="en-GB" i="1" dirty="0"/>
              <a:t> </a:t>
            </a:r>
            <a:r>
              <a:rPr lang="en-GB" i="1" dirty="0">
                <a:effectLst/>
              </a:rPr>
              <a:t>and FPR regimes but nevertheless proceeded to deal with matters in the “conventional”</a:t>
            </a:r>
            <a:r>
              <a:rPr lang="en-GB" i="1" dirty="0"/>
              <a:t> </a:t>
            </a:r>
            <a:r>
              <a:rPr lang="en-GB" i="1" dirty="0">
                <a:effectLst/>
              </a:rPr>
              <a:t>way for CPR claims, i.e., by first determining the substantive issue and then,</a:t>
            </a:r>
            <a:r>
              <a:rPr lang="en-GB" i="1" dirty="0"/>
              <a:t> </a:t>
            </a:r>
            <a:r>
              <a:rPr lang="en-GB" i="1" dirty="0">
                <a:effectLst/>
              </a:rPr>
              <a:t>subsequently and separately, determining costs….”</a:t>
            </a:r>
          </a:p>
          <a:p>
            <a:pPr marL="0" indent="0">
              <a:buNone/>
            </a:pPr>
            <a:endParaRPr lang="en-GB" i="1" dirty="0">
              <a:effectLst/>
            </a:endParaRPr>
          </a:p>
          <a:p>
            <a:pPr marL="0" indent="0">
              <a:buNone/>
            </a:pPr>
            <a:r>
              <a:rPr lang="en-GB" i="1" dirty="0">
                <a:effectLst/>
              </a:rPr>
              <a:t>“…Indeed, so it seems to me, it was his concern that he had</a:t>
            </a:r>
            <a:r>
              <a:rPr lang="en-GB" dirty="0"/>
              <a:t> </a:t>
            </a:r>
            <a:r>
              <a:rPr lang="en-GB" i="1" dirty="0">
                <a:effectLst/>
              </a:rPr>
              <a:t>little choice but to follow the conventional CPR approach that prompted his comments in the final paragraphs of the costs judgment that the differences in approach between the CPR and FPR regimes deserved “careful and anxious thought.”</a:t>
            </a:r>
            <a:endParaRPr lang="en-GB" dirty="0">
              <a:effectLst/>
            </a:endParaRPr>
          </a:p>
          <a:p>
            <a:endParaRPr lang="en-US" dirty="0"/>
          </a:p>
        </p:txBody>
      </p:sp>
    </p:spTree>
    <p:extLst>
      <p:ext uri="{BB962C8B-B14F-4D97-AF65-F5344CB8AC3E}">
        <p14:creationId xmlns:p14="http://schemas.microsoft.com/office/powerpoint/2010/main" val="1718266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BA7B1-3105-67F7-E129-F7A0D74B7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5D2E88-A664-0084-C89F-7E6C0B9276A6}"/>
              </a:ext>
            </a:extLst>
          </p:cNvPr>
          <p:cNvSpPr>
            <a:spLocks noGrp="1"/>
          </p:cNvSpPr>
          <p:nvPr>
            <p:ph type="title"/>
          </p:nvPr>
        </p:nvSpPr>
        <p:spPr/>
        <p:txBody>
          <a:bodyPr/>
          <a:lstStyle/>
          <a:p>
            <a:r>
              <a:rPr lang="en-US" dirty="0">
                <a:solidFill>
                  <a:srgbClr val="376F81"/>
                </a:solidFill>
              </a:rPr>
              <a:t>Comparison with Matrimonial Proceedings</a:t>
            </a:r>
          </a:p>
        </p:txBody>
      </p:sp>
      <p:sp>
        <p:nvSpPr>
          <p:cNvPr id="3" name="Content Placeholder 2">
            <a:extLst>
              <a:ext uri="{FF2B5EF4-FFF2-40B4-BE49-F238E27FC236}">
                <a16:creationId xmlns:a16="http://schemas.microsoft.com/office/drawing/2014/main" id="{7AD3983D-7938-F4E6-0368-FF458D733160}"/>
              </a:ext>
            </a:extLst>
          </p:cNvPr>
          <p:cNvSpPr>
            <a:spLocks noGrp="1"/>
          </p:cNvSpPr>
          <p:nvPr>
            <p:ph idx="1"/>
          </p:nvPr>
        </p:nvSpPr>
        <p:spPr/>
        <p:txBody>
          <a:bodyPr>
            <a:normAutofit/>
          </a:bodyPr>
          <a:lstStyle/>
          <a:p>
            <a:pPr marL="0" indent="0">
              <a:buNone/>
            </a:pPr>
            <a:r>
              <a:rPr lang="en-GB" dirty="0">
                <a:effectLst/>
              </a:rPr>
              <a:t>Reference was drawn to that fact that the cost of financial proceedings are (or can be ) accounted for in matrimonial proceedings, as there is no order of costs (usually) this doesn’t impact the awards made.</a:t>
            </a:r>
          </a:p>
          <a:p>
            <a:pPr marL="0" indent="0">
              <a:buNone/>
            </a:pPr>
            <a:endParaRPr lang="en-GB" i="1" dirty="0">
              <a:effectLst/>
            </a:endParaRPr>
          </a:p>
          <a:p>
            <a:pPr marL="0" indent="0">
              <a:buNone/>
            </a:pPr>
            <a:r>
              <a:rPr lang="en-GB" dirty="0">
                <a:effectLst/>
              </a:rPr>
              <a:t>@ §35 </a:t>
            </a:r>
            <a:r>
              <a:rPr lang="en-GB" i="1" dirty="0">
                <a:effectLst/>
              </a:rPr>
              <a:t>(1) Despite there being similarities between the objectives of, on the one hand, inheritance proceedings under the 1975 Act and, on the other hand, matrimonial proceedings under the MCA 1973, they are expressly subject to different procedural regimes – the former being governed by the CPR, the latter by the FPR.</a:t>
            </a:r>
            <a:endParaRPr lang="en-GB" dirty="0">
              <a:effectLst/>
            </a:endParaRPr>
          </a:p>
          <a:p>
            <a:endParaRPr lang="en-US" dirty="0"/>
          </a:p>
        </p:txBody>
      </p:sp>
    </p:spTree>
    <p:extLst>
      <p:ext uri="{BB962C8B-B14F-4D97-AF65-F5344CB8AC3E}">
        <p14:creationId xmlns:p14="http://schemas.microsoft.com/office/powerpoint/2010/main" val="3379948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3EF02-8238-7E56-EFB5-4EA0DFFDE4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759FE-67DE-C326-3729-59C81C54E1C2}"/>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(x)</a:t>
            </a:r>
            <a:endParaRPr lang="en-US" dirty="0"/>
          </a:p>
        </p:txBody>
      </p:sp>
      <p:sp>
        <p:nvSpPr>
          <p:cNvPr id="3" name="Content Placeholder 2">
            <a:extLst>
              <a:ext uri="{FF2B5EF4-FFF2-40B4-BE49-F238E27FC236}">
                <a16:creationId xmlns:a16="http://schemas.microsoft.com/office/drawing/2014/main" id="{94375ED7-83BC-02FB-EF9E-464D59BC09E2}"/>
              </a:ext>
            </a:extLst>
          </p:cNvPr>
          <p:cNvSpPr>
            <a:spLocks noGrp="1"/>
          </p:cNvSpPr>
          <p:nvPr>
            <p:ph idx="1"/>
          </p:nvPr>
        </p:nvSpPr>
        <p:spPr/>
        <p:txBody>
          <a:bodyPr>
            <a:normAutofit/>
          </a:bodyPr>
          <a:lstStyle/>
          <a:p>
            <a:pPr marL="0" indent="0">
              <a:buNone/>
            </a:pPr>
            <a:endParaRPr lang="en-US" dirty="0"/>
          </a:p>
          <a:p>
            <a:pPr marL="0" indent="0">
              <a:buNone/>
            </a:pPr>
            <a:r>
              <a:rPr lang="en-US" dirty="0"/>
              <a:t>@ §35 </a:t>
            </a:r>
            <a:r>
              <a:rPr lang="en-GB" i="1" dirty="0">
                <a:effectLst/>
              </a:rPr>
              <a:t>(2) “In proceedings under the CPR, costs are considered separately and subsequently. The regime accordingly has the advantage of allowing for costs-shifting (based on, amongst other things, Part 36 offers) and therefore encourages without prejudice</a:t>
            </a:r>
            <a:r>
              <a:rPr lang="en-GB" dirty="0"/>
              <a:t> </a:t>
            </a:r>
            <a:r>
              <a:rPr lang="en-GB" i="1" dirty="0">
                <a:effectLst/>
              </a:rPr>
              <a:t>negotiations with a view to settling litigation as opposed to going to trial. In the context of a 1975 Act claim, however, it has the disadvantage that the effect of the substantive</a:t>
            </a:r>
            <a:r>
              <a:rPr lang="en-GB" dirty="0"/>
              <a:t> </a:t>
            </a:r>
            <a:r>
              <a:rPr lang="en-GB" i="1" dirty="0">
                <a:effectLst/>
              </a:rPr>
              <a:t>order (which will have been designed to give a certain financial outcome) can be</a:t>
            </a:r>
            <a:r>
              <a:rPr lang="en-GB" dirty="0"/>
              <a:t> </a:t>
            </a:r>
            <a:r>
              <a:rPr lang="en-GB" i="1" dirty="0">
                <a:effectLst/>
              </a:rPr>
              <a:t>impacted upon by the subsequent costs order.”</a:t>
            </a:r>
            <a:endParaRPr lang="en-GB" dirty="0">
              <a:effectLst/>
            </a:endParaRPr>
          </a:p>
          <a:p>
            <a:endParaRPr lang="en-US" dirty="0"/>
          </a:p>
        </p:txBody>
      </p:sp>
    </p:spTree>
    <p:extLst>
      <p:ext uri="{BB962C8B-B14F-4D97-AF65-F5344CB8AC3E}">
        <p14:creationId xmlns:p14="http://schemas.microsoft.com/office/powerpoint/2010/main" val="447062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376F81"/>
                </a:solidFill>
              </a:rPr>
              <a:t>Recent 1975 Act cost decisions </a:t>
            </a:r>
            <a:endParaRPr lang="en-GB" strike="sngStrike" dirty="0">
              <a:solidFill>
                <a:srgbClr val="376F81"/>
              </a:solidFill>
            </a:endParaRPr>
          </a:p>
        </p:txBody>
      </p:sp>
      <p:sp>
        <p:nvSpPr>
          <p:cNvPr id="3" name="Content Placeholder 2"/>
          <p:cNvSpPr>
            <a:spLocks noGrp="1"/>
          </p:cNvSpPr>
          <p:nvPr>
            <p:ph idx="1"/>
          </p:nvPr>
        </p:nvSpPr>
        <p:spPr/>
        <p:txBody>
          <a:bodyPr/>
          <a:lstStyle/>
          <a:p>
            <a:r>
              <a:rPr lang="en-GB" dirty="0" err="1"/>
              <a:t>Hirachand</a:t>
            </a:r>
            <a:r>
              <a:rPr lang="en-GB" dirty="0"/>
              <a:t> v </a:t>
            </a:r>
            <a:r>
              <a:rPr lang="en-GB" dirty="0" err="1"/>
              <a:t>Hirachand</a:t>
            </a:r>
            <a:r>
              <a:rPr lang="en-GB" dirty="0"/>
              <a:t> [2021] EWCA </a:t>
            </a:r>
            <a:r>
              <a:rPr lang="en-GB" dirty="0" err="1"/>
              <a:t>Civ</a:t>
            </a:r>
            <a:r>
              <a:rPr lang="en-GB" dirty="0"/>
              <a:t> 1498</a:t>
            </a:r>
            <a:r>
              <a:rPr lang="en-GB" i="0" strike="noStrike" dirty="0">
                <a:effectLst/>
              </a:rPr>
              <a:t> </a:t>
            </a:r>
            <a:r>
              <a:rPr lang="en-GB" dirty="0"/>
              <a:t>(Supreme Court judgment now expected Summer 2025) – is a CFA uplift liability included in the Court’s substantive award as a future debt owed by the Claimant?</a:t>
            </a:r>
          </a:p>
          <a:p>
            <a:pPr marL="0" indent="0">
              <a:buNone/>
            </a:pPr>
            <a:endParaRPr lang="en-GB" dirty="0"/>
          </a:p>
          <a:p>
            <a:r>
              <a:rPr lang="en-GB" dirty="0" err="1"/>
              <a:t>Jassal</a:t>
            </a:r>
            <a:r>
              <a:rPr lang="en-GB" dirty="0"/>
              <a:t> v Shah</a:t>
            </a:r>
            <a:r>
              <a:rPr lang="en-GB" i="1" dirty="0">
                <a:effectLst/>
              </a:rPr>
              <a:t> [2024] EWHC 2214 (Ch)</a:t>
            </a:r>
            <a:r>
              <a:rPr lang="en-GB" dirty="0"/>
              <a:t> (September 2024) useful indication and insightful judgment regarding the role of costs liabilities and reasonable financial provision – should costs be included as the substantial award or as a separate costs order?</a:t>
            </a:r>
          </a:p>
          <a:p>
            <a:endParaRPr lang="en-GB" dirty="0">
              <a:solidFill>
                <a:srgbClr val="376F81"/>
              </a:solidFill>
            </a:endParaRPr>
          </a:p>
        </p:txBody>
      </p:sp>
    </p:spTree>
    <p:extLst>
      <p:ext uri="{BB962C8B-B14F-4D97-AF65-F5344CB8AC3E}">
        <p14:creationId xmlns:p14="http://schemas.microsoft.com/office/powerpoint/2010/main" val="1528963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432F0-0F04-E6AC-FE5D-3D03955BE4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5BFB9B-176F-215F-DBC9-A80EC72AEBBC}"/>
              </a:ext>
            </a:extLst>
          </p:cNvPr>
          <p:cNvSpPr>
            <a:spLocks noGrp="1"/>
          </p:cNvSpPr>
          <p:nvPr>
            <p:ph type="title"/>
          </p:nvPr>
        </p:nvSpPr>
        <p:spPr/>
        <p:txBody>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 (xi)</a:t>
            </a:r>
            <a:endParaRPr lang="en-US" dirty="0"/>
          </a:p>
        </p:txBody>
      </p:sp>
      <p:sp>
        <p:nvSpPr>
          <p:cNvPr id="3" name="Content Placeholder 2">
            <a:extLst>
              <a:ext uri="{FF2B5EF4-FFF2-40B4-BE49-F238E27FC236}">
                <a16:creationId xmlns:a16="http://schemas.microsoft.com/office/drawing/2014/main" id="{398C5B27-F13A-7C67-FD7B-660C5C4C7742}"/>
              </a:ext>
            </a:extLst>
          </p:cNvPr>
          <p:cNvSpPr>
            <a:spLocks noGrp="1"/>
          </p:cNvSpPr>
          <p:nvPr>
            <p:ph idx="1"/>
          </p:nvPr>
        </p:nvSpPr>
        <p:spPr/>
        <p:txBody>
          <a:bodyPr>
            <a:normAutofit/>
          </a:bodyPr>
          <a:lstStyle/>
          <a:p>
            <a:pPr marL="0" indent="0">
              <a:buNone/>
            </a:pPr>
            <a:r>
              <a:rPr lang="en-GB" dirty="0">
                <a:effectLst/>
              </a:rPr>
              <a:t>@ §35 (5) </a:t>
            </a:r>
            <a:r>
              <a:rPr lang="en-GB" i="1" dirty="0">
                <a:effectLst/>
              </a:rPr>
              <a:t>“As things stand, proceedings under the 1975 Act are squarely governed by the CPR. This being the case, so it seems to me, the approach taken by Briggs J in </a:t>
            </a:r>
            <a:r>
              <a:rPr lang="en-GB" i="1" dirty="0" err="1">
                <a:effectLst/>
              </a:rPr>
              <a:t>Lilleyman</a:t>
            </a:r>
            <a:r>
              <a:rPr lang="en-GB" i="1" dirty="0">
                <a:effectLst/>
              </a:rPr>
              <a:t> was (with respect) the correct and indeed the only approach which was properly open to</a:t>
            </a:r>
            <a:r>
              <a:rPr lang="en-GB" i="1" dirty="0"/>
              <a:t> </a:t>
            </a:r>
            <a:r>
              <a:rPr lang="en-GB" i="1" dirty="0">
                <a:effectLst/>
              </a:rPr>
              <a:t>him. Indeed, the subsequent decision in </a:t>
            </a:r>
            <a:r>
              <a:rPr lang="en-GB" i="1" dirty="0" err="1">
                <a:effectLst/>
              </a:rPr>
              <a:t>Hirachand</a:t>
            </a:r>
            <a:r>
              <a:rPr lang="en-GB" i="1" dirty="0">
                <a:effectLst/>
              </a:rPr>
              <a:t>, albeit not directly on point, only seems to confirm this.</a:t>
            </a:r>
          </a:p>
          <a:p>
            <a:pPr marL="0" indent="0">
              <a:buNone/>
            </a:pPr>
            <a:r>
              <a:rPr lang="en-GB" i="1" dirty="0">
                <a:effectLst/>
              </a:rPr>
              <a:t>I am further reinforced in the above view by a concern that if in 1975 Act cases the FPR approach (of dealing with litigation costs as part of the substantive award) were to be</a:t>
            </a:r>
            <a:r>
              <a:rPr lang="en-GB" i="1" dirty="0"/>
              <a:t> </a:t>
            </a:r>
            <a:r>
              <a:rPr lang="en-GB" i="1" dirty="0">
                <a:effectLst/>
              </a:rPr>
              <a:t>followed, it would significantly undermine the Part 36 regime.”</a:t>
            </a:r>
          </a:p>
          <a:p>
            <a:endParaRPr lang="en-GB" dirty="0">
              <a:effectLst/>
            </a:endParaRPr>
          </a:p>
          <a:p>
            <a:endParaRPr lang="en-US" dirty="0"/>
          </a:p>
        </p:txBody>
      </p:sp>
    </p:spTree>
    <p:extLst>
      <p:ext uri="{BB962C8B-B14F-4D97-AF65-F5344CB8AC3E}">
        <p14:creationId xmlns:p14="http://schemas.microsoft.com/office/powerpoint/2010/main" val="3976696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09E57-3CC0-6CAA-E3FC-CBBFF1AA60EF}"/>
              </a:ext>
            </a:extLst>
          </p:cNvPr>
          <p:cNvSpPr>
            <a:spLocks noGrp="1"/>
          </p:cNvSpPr>
          <p:nvPr>
            <p:ph type="title"/>
          </p:nvPr>
        </p:nvSpPr>
        <p:spPr/>
        <p:txBody>
          <a:bodyPr>
            <a:normAutofit/>
          </a:bodyPr>
          <a:lstStyle/>
          <a:p>
            <a:r>
              <a:rPr lang="en-US" dirty="0">
                <a:solidFill>
                  <a:srgbClr val="376F81"/>
                </a:solidFill>
              </a:rPr>
              <a:t>Sim v Pimlott and others [2023] EWHC 2296 (Ch) </a:t>
            </a:r>
          </a:p>
        </p:txBody>
      </p:sp>
      <p:sp>
        <p:nvSpPr>
          <p:cNvPr id="3" name="Content Placeholder 2">
            <a:extLst>
              <a:ext uri="{FF2B5EF4-FFF2-40B4-BE49-F238E27FC236}">
                <a16:creationId xmlns:a16="http://schemas.microsoft.com/office/drawing/2014/main" id="{87BECB22-A134-44EB-B2A2-612C42417FC1}"/>
              </a:ext>
            </a:extLst>
          </p:cNvPr>
          <p:cNvSpPr>
            <a:spLocks noGrp="1"/>
          </p:cNvSpPr>
          <p:nvPr>
            <p:ph idx="1"/>
          </p:nvPr>
        </p:nvSpPr>
        <p:spPr/>
        <p:txBody>
          <a:bodyPr>
            <a:normAutofit/>
          </a:bodyPr>
          <a:lstStyle/>
          <a:p>
            <a:pPr marL="0" indent="0">
              <a:buNone/>
            </a:pPr>
            <a:r>
              <a:rPr lang="en-GB" b="0" i="0" u="none" strike="noStrike" dirty="0">
                <a:effectLst/>
              </a:rPr>
              <a:t>The decision in </a:t>
            </a:r>
            <a:r>
              <a:rPr lang="en-US" dirty="0"/>
              <a:t>Sim v Pimlott and others [2023] EWHC 2296 (Ch) </a:t>
            </a:r>
            <a:r>
              <a:rPr lang="en-GB" b="0" i="0" u="none" strike="noStrike" dirty="0">
                <a:effectLst/>
              </a:rPr>
              <a:t>- where a widow sought to deploy the 1975 Act to claim that her late husband’s will failed to make reasonable financial provision for her – often discussed in the context of the enforceability of a no-contest clause, the wider principles are relevant to the costs discussions. </a:t>
            </a:r>
          </a:p>
          <a:p>
            <a:pPr marL="0" indent="0">
              <a:buNone/>
            </a:pPr>
            <a:endParaRPr lang="en-GB" b="0" i="0" u="none" strike="noStrike" dirty="0">
              <a:effectLst/>
            </a:endParaRPr>
          </a:p>
          <a:p>
            <a:pPr marL="0" indent="0">
              <a:buNone/>
            </a:pPr>
            <a:r>
              <a:rPr lang="en-GB" b="0" i="0" u="none" strike="noStrike" dirty="0">
                <a:effectLst/>
              </a:rPr>
              <a:t>The </a:t>
            </a:r>
            <a:r>
              <a:rPr lang="en-GB" dirty="0"/>
              <a:t>judgment </a:t>
            </a:r>
            <a:r>
              <a:rPr lang="en-GB" b="0" i="0" u="none" strike="noStrike" dirty="0">
                <a:effectLst/>
              </a:rPr>
              <a:t>confirms the effectiveness of no-contest clauses and their potential ability to discourage claims under the 1975 Act.</a:t>
            </a:r>
          </a:p>
          <a:p>
            <a:endParaRPr lang="en-US" dirty="0"/>
          </a:p>
        </p:txBody>
      </p:sp>
    </p:spTree>
    <p:extLst>
      <p:ext uri="{BB962C8B-B14F-4D97-AF65-F5344CB8AC3E}">
        <p14:creationId xmlns:p14="http://schemas.microsoft.com/office/powerpoint/2010/main" val="3901376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F927F-5375-300D-C81D-E6399192A04F}"/>
              </a:ext>
            </a:extLst>
          </p:cNvPr>
          <p:cNvSpPr>
            <a:spLocks noGrp="1"/>
          </p:cNvSpPr>
          <p:nvPr>
            <p:ph type="title"/>
          </p:nvPr>
        </p:nvSpPr>
        <p:spPr/>
        <p:txBody>
          <a:bodyPr/>
          <a:lstStyle/>
          <a:p>
            <a:r>
              <a:rPr lang="en-US" dirty="0">
                <a:solidFill>
                  <a:srgbClr val="376F81"/>
                </a:solidFill>
              </a:rPr>
              <a:t>Sim v Pimlott and others [2023] EWHC 2296 (Ch) (ii)</a:t>
            </a:r>
            <a:endParaRPr lang="en-US" dirty="0"/>
          </a:p>
        </p:txBody>
      </p:sp>
      <p:sp>
        <p:nvSpPr>
          <p:cNvPr id="3" name="Content Placeholder 2">
            <a:extLst>
              <a:ext uri="{FF2B5EF4-FFF2-40B4-BE49-F238E27FC236}">
                <a16:creationId xmlns:a16="http://schemas.microsoft.com/office/drawing/2014/main" id="{FDB5899C-D558-2B6F-22B9-5A3BA2019AFB}"/>
              </a:ext>
            </a:extLst>
          </p:cNvPr>
          <p:cNvSpPr>
            <a:spLocks noGrp="1"/>
          </p:cNvSpPr>
          <p:nvPr>
            <p:ph idx="1"/>
          </p:nvPr>
        </p:nvSpPr>
        <p:spPr/>
        <p:txBody>
          <a:bodyPr>
            <a:normAutofit fontScale="85000" lnSpcReduction="10000"/>
          </a:bodyPr>
          <a:lstStyle/>
          <a:p>
            <a:pPr marL="0" indent="0">
              <a:buNone/>
            </a:pPr>
            <a:r>
              <a:rPr lang="en-GB" dirty="0">
                <a:effectLst/>
              </a:rPr>
              <a:t>@ §221</a:t>
            </a:r>
            <a:r>
              <a:rPr lang="en-GB" i="1" dirty="0">
                <a:effectLst/>
              </a:rPr>
              <a:t> ”On the particular facts, and in the unusual circumstances, of the present case, I</a:t>
            </a:r>
            <a:r>
              <a:rPr lang="en-GB" dirty="0"/>
              <a:t> </a:t>
            </a:r>
            <a:r>
              <a:rPr lang="en-GB" i="1" dirty="0">
                <a:effectLst/>
              </a:rPr>
              <a:t>consider that: (1) a pecuniary legacy of £250,000; (2) the opportunity to accept</a:t>
            </a:r>
            <a:r>
              <a:rPr lang="en-GB" dirty="0"/>
              <a:t> </a:t>
            </a:r>
            <a:r>
              <a:rPr lang="en-GB" i="1" dirty="0">
                <a:effectLst/>
              </a:rPr>
              <a:t>a fixed £125,000 in return for the release of her interest in the Dubai apartment,</a:t>
            </a:r>
            <a:r>
              <a:rPr lang="en-GB" dirty="0"/>
              <a:t> </a:t>
            </a:r>
            <a:r>
              <a:rPr lang="en-GB" i="1" dirty="0">
                <a:effectLst/>
              </a:rPr>
              <a:t>slightly in excess of its market value; and (3) the life interest in the residue of the estate, after payment of the pecuniary legacies of £180,000 to the</a:t>
            </a:r>
            <a:r>
              <a:rPr lang="en-GB" dirty="0"/>
              <a:t> </a:t>
            </a:r>
            <a:r>
              <a:rPr lang="en-GB" i="1" dirty="0">
                <a:effectLst/>
              </a:rPr>
              <a:t>grandchildren, and amounting to something in the order of £600,000, did indeed</a:t>
            </a:r>
            <a:r>
              <a:rPr lang="en-GB" dirty="0"/>
              <a:t> </a:t>
            </a:r>
            <a:r>
              <a:rPr lang="en-GB" i="1" dirty="0">
                <a:effectLst/>
              </a:rPr>
              <a:t>constitute reasonable financial provision for the claimant.</a:t>
            </a:r>
          </a:p>
          <a:p>
            <a:pPr marL="0" indent="0">
              <a:buNone/>
            </a:pPr>
            <a:endParaRPr lang="en-GB" dirty="0"/>
          </a:p>
          <a:p>
            <a:pPr marL="0" indent="0">
              <a:buNone/>
            </a:pPr>
            <a:r>
              <a:rPr lang="en-GB" i="1" dirty="0">
                <a:effectLst/>
              </a:rPr>
              <a:t>@ § 222. The problem facing Mrs Sim is that she did not comply with the conditions that</a:t>
            </a:r>
            <a:r>
              <a:rPr lang="en-GB" dirty="0"/>
              <a:t> </a:t>
            </a:r>
            <a:r>
              <a:rPr lang="en-GB" i="1" dirty="0">
                <a:effectLst/>
              </a:rPr>
              <a:t>Dr Sims had attached to the payments of £250,000 and £125,000 so, in the event, the only interest which the claimant will receive under the will is the life interest</a:t>
            </a:r>
            <a:r>
              <a:rPr lang="en-GB" dirty="0"/>
              <a:t> </a:t>
            </a:r>
            <a:r>
              <a:rPr lang="en-GB" i="1" dirty="0">
                <a:effectLst/>
              </a:rPr>
              <a:t>in residue, after payment of the costs and pecuniary legacies; and that life interest itself will be subject to the overriding provisions of the will.</a:t>
            </a:r>
            <a:endParaRPr lang="en-GB" dirty="0">
              <a:effectLst/>
            </a:endParaRPr>
          </a:p>
          <a:p>
            <a:endParaRPr lang="en-US" dirty="0"/>
          </a:p>
        </p:txBody>
      </p:sp>
    </p:spTree>
    <p:extLst>
      <p:ext uri="{BB962C8B-B14F-4D97-AF65-F5344CB8AC3E}">
        <p14:creationId xmlns:p14="http://schemas.microsoft.com/office/powerpoint/2010/main" val="1499539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8505-88EB-15B8-9CE2-9E96EA2483AD}"/>
              </a:ext>
            </a:extLst>
          </p:cNvPr>
          <p:cNvSpPr>
            <a:spLocks noGrp="1"/>
          </p:cNvSpPr>
          <p:nvPr>
            <p:ph type="title"/>
          </p:nvPr>
        </p:nvSpPr>
        <p:spPr/>
        <p:txBody>
          <a:bodyPr/>
          <a:lstStyle/>
          <a:p>
            <a:r>
              <a:rPr lang="en-US" dirty="0">
                <a:solidFill>
                  <a:srgbClr val="376F81"/>
                </a:solidFill>
              </a:rPr>
              <a:t>Sim v Pimlott and others [2023] EWHC 2296 (Ch) </a:t>
            </a:r>
            <a:r>
              <a:rPr lang="en-GB" b="0" i="0" u="none" strike="noStrike" dirty="0">
                <a:solidFill>
                  <a:srgbClr val="376F81"/>
                </a:solidFill>
                <a:effectLst/>
                <a:latin typeface="akzidenz-grotesk"/>
              </a:rPr>
              <a:t>(iii)</a:t>
            </a:r>
            <a:endParaRPr lang="en-US" dirty="0">
              <a:solidFill>
                <a:srgbClr val="376F81"/>
              </a:solidFill>
            </a:endParaRPr>
          </a:p>
        </p:txBody>
      </p:sp>
      <p:sp>
        <p:nvSpPr>
          <p:cNvPr id="3" name="Content Placeholder 2">
            <a:extLst>
              <a:ext uri="{FF2B5EF4-FFF2-40B4-BE49-F238E27FC236}">
                <a16:creationId xmlns:a16="http://schemas.microsoft.com/office/drawing/2014/main" id="{E10AE918-E3A5-17B2-8C4D-BFF99596079D}"/>
              </a:ext>
            </a:extLst>
          </p:cNvPr>
          <p:cNvSpPr>
            <a:spLocks noGrp="1"/>
          </p:cNvSpPr>
          <p:nvPr>
            <p:ph idx="1"/>
          </p:nvPr>
        </p:nvSpPr>
        <p:spPr/>
        <p:txBody>
          <a:bodyPr>
            <a:normAutofit/>
          </a:bodyPr>
          <a:lstStyle/>
          <a:p>
            <a:pPr marL="0" indent="0">
              <a:buNone/>
            </a:pPr>
            <a:r>
              <a:rPr lang="en-US" dirty="0">
                <a:effectLst/>
              </a:rPr>
              <a:t>@ §224:-  </a:t>
            </a:r>
            <a:r>
              <a:rPr lang="en-US" i="1" dirty="0">
                <a:effectLst/>
              </a:rPr>
              <a:t>“</a:t>
            </a:r>
            <a:r>
              <a:rPr lang="en-GB" i="1" dirty="0">
                <a:effectLst/>
              </a:rPr>
              <a:t>In my judgment, it was reasonable for those conditions to be attached to the</a:t>
            </a:r>
            <a:r>
              <a:rPr lang="en-GB" i="1" dirty="0"/>
              <a:t> </a:t>
            </a:r>
            <a:r>
              <a:rPr lang="en-GB" i="1" dirty="0">
                <a:effectLst/>
              </a:rPr>
              <a:t>testamentary payments that Dr Sims provided for his wife. In circumstances</a:t>
            </a:r>
            <a:r>
              <a:rPr lang="en-GB" i="1" dirty="0"/>
              <a:t> </a:t>
            </a:r>
            <a:r>
              <a:rPr lang="en-GB" i="1" dirty="0">
                <a:effectLst/>
              </a:rPr>
              <a:t>where the actual provision made by the will is objectively reasonable, in my</a:t>
            </a:r>
            <a:r>
              <a:rPr lang="en-GB" i="1" dirty="0"/>
              <a:t> </a:t>
            </a:r>
            <a:r>
              <a:rPr lang="en-GB" i="1" dirty="0">
                <a:effectLst/>
              </a:rPr>
              <a:t>judgment, it was also reasonable to include a provision intended to discourage the relevant beneficiary from embarking upon what is, ex </a:t>
            </a:r>
            <a:r>
              <a:rPr lang="en-GB" i="1" dirty="0" err="1">
                <a:effectLst/>
              </a:rPr>
              <a:t>hypothesi</a:t>
            </a:r>
            <a:r>
              <a:rPr lang="en-GB" i="1" dirty="0">
                <a:effectLst/>
              </a:rPr>
              <a:t>, an unwarranted claim under the 1975 Act, with all the consequent delay to the administration of the estate, and accompanying delay in the distribution of assets to beneficiaries, and, in addition, with all the costs associated with defending such a claim.”</a:t>
            </a:r>
          </a:p>
          <a:p>
            <a:endParaRPr lang="en-US" dirty="0"/>
          </a:p>
        </p:txBody>
      </p:sp>
    </p:spTree>
    <p:extLst>
      <p:ext uri="{BB962C8B-B14F-4D97-AF65-F5344CB8AC3E}">
        <p14:creationId xmlns:p14="http://schemas.microsoft.com/office/powerpoint/2010/main" val="2169005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5868D-9017-1404-8B45-CB4B8D1D596D}"/>
              </a:ext>
            </a:extLst>
          </p:cNvPr>
          <p:cNvSpPr>
            <a:spLocks noGrp="1"/>
          </p:cNvSpPr>
          <p:nvPr>
            <p:ph type="title"/>
          </p:nvPr>
        </p:nvSpPr>
        <p:spPr/>
        <p:txBody>
          <a:bodyPr/>
          <a:lstStyle/>
          <a:p>
            <a:r>
              <a:rPr lang="en-US" dirty="0">
                <a:solidFill>
                  <a:srgbClr val="376F81"/>
                </a:solidFill>
              </a:rPr>
              <a:t>Sim v Pimlott and others [2023] EWHC 2296 (Ch) (iv)</a:t>
            </a:r>
            <a:endParaRPr lang="en-US" dirty="0"/>
          </a:p>
        </p:txBody>
      </p:sp>
      <p:sp>
        <p:nvSpPr>
          <p:cNvPr id="3" name="Content Placeholder 2">
            <a:extLst>
              <a:ext uri="{FF2B5EF4-FFF2-40B4-BE49-F238E27FC236}">
                <a16:creationId xmlns:a16="http://schemas.microsoft.com/office/drawing/2014/main" id="{3A538784-A8C3-248F-B66E-62A4309F7831}"/>
              </a:ext>
            </a:extLst>
          </p:cNvPr>
          <p:cNvSpPr>
            <a:spLocks noGrp="1"/>
          </p:cNvSpPr>
          <p:nvPr>
            <p:ph idx="1"/>
          </p:nvPr>
        </p:nvSpPr>
        <p:spPr/>
        <p:txBody>
          <a:bodyPr>
            <a:normAutofit/>
          </a:bodyPr>
          <a:lstStyle/>
          <a:p>
            <a:pPr marL="0" indent="0">
              <a:buNone/>
            </a:pPr>
            <a:r>
              <a:rPr lang="en-US" dirty="0"/>
              <a:t>@ §226: “</a:t>
            </a:r>
            <a:r>
              <a:rPr lang="en-GB" i="1" dirty="0">
                <a:effectLst/>
              </a:rPr>
              <a:t>On that basis, due to the course that she has chosen to adopt of pursuing a 1975</a:t>
            </a:r>
            <a:r>
              <a:rPr lang="en-GB" dirty="0"/>
              <a:t> </a:t>
            </a:r>
            <a:r>
              <a:rPr lang="en-GB" i="1" dirty="0">
                <a:effectLst/>
              </a:rPr>
              <a:t>Act claim rather than complying with the conditions, in my judgment, it is not unreasonable to hold the claimant to her strict entitlement under the will; in</a:t>
            </a:r>
            <a:r>
              <a:rPr lang="en-GB" dirty="0"/>
              <a:t> </a:t>
            </a:r>
            <a:r>
              <a:rPr lang="en-GB" i="1" dirty="0">
                <a:effectLst/>
              </a:rPr>
              <a:t>other words, to a life interest in the residue of the estate. In my judgment, it would be wrong in principle for a claimant to pursue a 1975 Act claim in the knowledge that in doing so, they will forego a certain benefit; and then to say</a:t>
            </a:r>
            <a:r>
              <a:rPr lang="en-GB" dirty="0"/>
              <a:t> </a:t>
            </a:r>
            <a:r>
              <a:rPr lang="en-GB" i="1" dirty="0">
                <a:effectLst/>
              </a:rPr>
              <a:t>that, because they have foregone that benefit, the will fails to make reasonable financial provision for that beneficiary. In my judgment, there is good reason for the court to uphold the validity of such a condition.”</a:t>
            </a:r>
            <a:endParaRPr lang="en-GB" dirty="0">
              <a:effectLst/>
            </a:endParaRPr>
          </a:p>
          <a:p>
            <a:endParaRPr lang="en-US" dirty="0"/>
          </a:p>
        </p:txBody>
      </p:sp>
    </p:spTree>
    <p:extLst>
      <p:ext uri="{BB962C8B-B14F-4D97-AF65-F5344CB8AC3E}">
        <p14:creationId xmlns:p14="http://schemas.microsoft.com/office/powerpoint/2010/main" val="2681563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AA7A9-CD6B-8BDE-1825-E74E35BDE7C6}"/>
              </a:ext>
            </a:extLst>
          </p:cNvPr>
          <p:cNvSpPr>
            <a:spLocks noGrp="1"/>
          </p:cNvSpPr>
          <p:nvPr>
            <p:ph type="title"/>
          </p:nvPr>
        </p:nvSpPr>
        <p:spPr/>
        <p:txBody>
          <a:bodyPr/>
          <a:lstStyle/>
          <a:p>
            <a:r>
              <a:rPr lang="en-US" dirty="0">
                <a:solidFill>
                  <a:srgbClr val="376F81"/>
                </a:solidFill>
              </a:rPr>
              <a:t>Sim v Pimlott and others [2023] EWHC 2296 (Ch) (v)</a:t>
            </a:r>
            <a:endParaRPr lang="en-US" dirty="0"/>
          </a:p>
        </p:txBody>
      </p:sp>
      <p:sp>
        <p:nvSpPr>
          <p:cNvPr id="3" name="Content Placeholder 2">
            <a:extLst>
              <a:ext uri="{FF2B5EF4-FFF2-40B4-BE49-F238E27FC236}">
                <a16:creationId xmlns:a16="http://schemas.microsoft.com/office/drawing/2014/main" id="{F1EAEB28-0589-9941-3188-2F2C90C79F2F}"/>
              </a:ext>
            </a:extLst>
          </p:cNvPr>
          <p:cNvSpPr>
            <a:spLocks noGrp="1"/>
          </p:cNvSpPr>
          <p:nvPr>
            <p:ph idx="1"/>
          </p:nvPr>
        </p:nvSpPr>
        <p:spPr/>
        <p:txBody>
          <a:bodyPr>
            <a:normAutofit/>
          </a:bodyPr>
          <a:lstStyle/>
          <a:p>
            <a:pPr marL="0" indent="0">
              <a:buNone/>
            </a:pPr>
            <a:r>
              <a:rPr lang="en-GB" dirty="0">
                <a:effectLst/>
              </a:rPr>
              <a:t>@ §229: </a:t>
            </a:r>
            <a:r>
              <a:rPr lang="en-GB" i="1" dirty="0">
                <a:effectLst/>
              </a:rPr>
              <a:t>“In</a:t>
            </a:r>
            <a:r>
              <a:rPr lang="en-GB" i="1" dirty="0"/>
              <a:t> </a:t>
            </a:r>
            <a:r>
              <a:rPr lang="en-GB" i="1" dirty="0">
                <a:effectLst/>
              </a:rPr>
              <a:t>those circumstances, it seems to me that reasonable financial provision does</a:t>
            </a:r>
            <a:r>
              <a:rPr lang="en-GB" i="1" dirty="0"/>
              <a:t> </a:t>
            </a:r>
            <a:r>
              <a:rPr lang="en-GB" i="1" dirty="0">
                <a:effectLst/>
              </a:rPr>
              <a:t>require that I should exercise the court’s power under section 2 of the 1975 Act</a:t>
            </a:r>
            <a:r>
              <a:rPr lang="en-GB" i="1" dirty="0"/>
              <a:t> </a:t>
            </a:r>
            <a:r>
              <a:rPr lang="en-GB" i="1" dirty="0">
                <a:effectLst/>
              </a:rPr>
              <a:t>to vary, for the claimant’s benefit, the trusts on which the late Dr Sim’s estate</a:t>
            </a:r>
            <a:r>
              <a:rPr lang="en-GB" i="1" dirty="0"/>
              <a:t> </a:t>
            </a:r>
            <a:r>
              <a:rPr lang="en-GB" i="1" dirty="0">
                <a:effectLst/>
              </a:rPr>
              <a:t>is held, so as to include provision that the claimant is entitled to require the trustees of the estate to set aside a sum of up to £400,000 - which will, of course,</a:t>
            </a:r>
            <a:r>
              <a:rPr lang="en-GB" i="1" dirty="0"/>
              <a:t> </a:t>
            </a:r>
            <a:r>
              <a:rPr lang="en-GB" i="1" dirty="0">
                <a:effectLst/>
              </a:rPr>
              <a:t>have to cover stamp duty, as well as purchase costs – in order to provide a</a:t>
            </a:r>
            <a:r>
              <a:rPr lang="en-GB" i="1" dirty="0"/>
              <a:t> </a:t>
            </a:r>
            <a:r>
              <a:rPr lang="en-GB" i="1" dirty="0">
                <a:effectLst/>
              </a:rPr>
              <a:t>property for the claimant to occupy rent-free as part of her entitlement as life tenant, but on the basis that she pays all the council tax, utilities and other outgoings for the remainder of her life, or such time as she remains capable of</a:t>
            </a:r>
            <a:r>
              <a:rPr lang="en-GB" i="1" dirty="0"/>
              <a:t> </a:t>
            </a:r>
            <a:r>
              <a:rPr lang="en-GB" i="1" dirty="0">
                <a:effectLst/>
              </a:rPr>
              <a:t>living outside some form of care accommodation.”</a:t>
            </a:r>
            <a:endParaRPr lang="en-GB" dirty="0">
              <a:effectLst/>
            </a:endParaRPr>
          </a:p>
          <a:p>
            <a:endParaRPr lang="en-US" dirty="0"/>
          </a:p>
        </p:txBody>
      </p:sp>
    </p:spTree>
    <p:extLst>
      <p:ext uri="{BB962C8B-B14F-4D97-AF65-F5344CB8AC3E}">
        <p14:creationId xmlns:p14="http://schemas.microsoft.com/office/powerpoint/2010/main" val="2059254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96B63-DEC1-B1DE-DA18-51C006384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4B86DC-329A-9746-134D-AA61FC406C59}"/>
              </a:ext>
            </a:extLst>
          </p:cNvPr>
          <p:cNvSpPr>
            <a:spLocks noGrp="1"/>
          </p:cNvSpPr>
          <p:nvPr>
            <p:ph type="title"/>
          </p:nvPr>
        </p:nvSpPr>
        <p:spPr/>
        <p:txBody>
          <a:bodyPr/>
          <a:lstStyle/>
          <a:p>
            <a:r>
              <a:rPr lang="en-US" dirty="0">
                <a:solidFill>
                  <a:srgbClr val="376F81"/>
                </a:solidFill>
              </a:rPr>
              <a:t>Summary</a:t>
            </a:r>
          </a:p>
        </p:txBody>
      </p:sp>
      <p:sp>
        <p:nvSpPr>
          <p:cNvPr id="3" name="Content Placeholder 2">
            <a:extLst>
              <a:ext uri="{FF2B5EF4-FFF2-40B4-BE49-F238E27FC236}">
                <a16:creationId xmlns:a16="http://schemas.microsoft.com/office/drawing/2014/main" id="{FA74BAEE-05D0-D843-683D-4630BF61B61A}"/>
              </a:ext>
            </a:extLst>
          </p:cNvPr>
          <p:cNvSpPr>
            <a:spLocks noGrp="1"/>
          </p:cNvSpPr>
          <p:nvPr>
            <p:ph idx="1"/>
          </p:nvPr>
        </p:nvSpPr>
        <p:spPr/>
        <p:txBody>
          <a:bodyPr>
            <a:normAutofit lnSpcReduction="10000"/>
          </a:bodyPr>
          <a:lstStyle/>
          <a:p>
            <a:r>
              <a:rPr lang="en-US" dirty="0"/>
              <a:t>There is a clear logic and corpus juris supporting the position that the costs award should follow after the substantive determination of the dispute, despite the potential impact this may have to final outcome (e.g. Part 36 offers </a:t>
            </a:r>
            <a:r>
              <a:rPr lang="en-US" dirty="0" err="1"/>
              <a:t>etc</a:t>
            </a:r>
            <a:r>
              <a:rPr lang="en-US" dirty="0"/>
              <a:t>).</a:t>
            </a:r>
          </a:p>
          <a:p>
            <a:pPr marL="0" indent="0">
              <a:buNone/>
            </a:pPr>
            <a:endParaRPr lang="en-US" dirty="0"/>
          </a:p>
          <a:p>
            <a:r>
              <a:rPr lang="en-US" dirty="0"/>
              <a:t>That decision to not accept a reasonable offer which was then not beaten (resulting in an adverse costs order reducing the financial award as in </a:t>
            </a:r>
            <a:r>
              <a:rPr lang="en-US" dirty="0" err="1"/>
              <a:t>Lilleyman</a:t>
            </a:r>
            <a:r>
              <a:rPr lang="en-US" dirty="0"/>
              <a:t>) can be compared to a decision to breach a no-contest clause in a Will (Sims), or to engage a firm with an uplift agreement as all operate to reduce the final amount received by the Claimant following the Court award.</a:t>
            </a:r>
          </a:p>
          <a:p>
            <a:endParaRPr lang="en-US" dirty="0"/>
          </a:p>
        </p:txBody>
      </p:sp>
    </p:spTree>
    <p:extLst>
      <p:ext uri="{BB962C8B-B14F-4D97-AF65-F5344CB8AC3E}">
        <p14:creationId xmlns:p14="http://schemas.microsoft.com/office/powerpoint/2010/main" val="204513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84A04-AF71-183F-2ADB-B99FE9D54C70}"/>
              </a:ext>
            </a:extLst>
          </p:cNvPr>
          <p:cNvSpPr>
            <a:spLocks noGrp="1"/>
          </p:cNvSpPr>
          <p:nvPr>
            <p:ph type="title"/>
          </p:nvPr>
        </p:nvSpPr>
        <p:spPr/>
        <p:txBody>
          <a:bodyPr/>
          <a:lstStyle/>
          <a:p>
            <a:r>
              <a:rPr lang="en-GB" dirty="0" err="1">
                <a:solidFill>
                  <a:srgbClr val="376F81"/>
                </a:solidFill>
              </a:rPr>
              <a:t>Hirachand</a:t>
            </a:r>
            <a:r>
              <a:rPr lang="en-GB" dirty="0">
                <a:solidFill>
                  <a:srgbClr val="376F81"/>
                </a:solidFill>
              </a:rPr>
              <a:t> v </a:t>
            </a:r>
            <a:r>
              <a:rPr lang="en-GB" dirty="0" err="1">
                <a:solidFill>
                  <a:srgbClr val="376F81"/>
                </a:solidFill>
              </a:rPr>
              <a:t>Hirachand</a:t>
            </a:r>
            <a:r>
              <a:rPr lang="en-GB" dirty="0">
                <a:solidFill>
                  <a:srgbClr val="376F81"/>
                </a:solidFill>
              </a:rPr>
              <a:t> [2021] EWCA </a:t>
            </a:r>
            <a:r>
              <a:rPr lang="en-GB" dirty="0" err="1">
                <a:solidFill>
                  <a:srgbClr val="376F81"/>
                </a:solidFill>
              </a:rPr>
              <a:t>Civ</a:t>
            </a:r>
            <a:r>
              <a:rPr lang="en-GB" dirty="0">
                <a:solidFill>
                  <a:srgbClr val="376F81"/>
                </a:solidFill>
              </a:rPr>
              <a:t> 1498</a:t>
            </a:r>
            <a:endParaRPr lang="en-US" dirty="0">
              <a:solidFill>
                <a:srgbClr val="376F81"/>
              </a:solidFill>
            </a:endParaRPr>
          </a:p>
        </p:txBody>
      </p:sp>
      <p:sp>
        <p:nvSpPr>
          <p:cNvPr id="3" name="Content Placeholder 2">
            <a:extLst>
              <a:ext uri="{FF2B5EF4-FFF2-40B4-BE49-F238E27FC236}">
                <a16:creationId xmlns:a16="http://schemas.microsoft.com/office/drawing/2014/main" id="{78FA7082-DEA0-E727-1755-073B2853FF2F}"/>
              </a:ext>
            </a:extLst>
          </p:cNvPr>
          <p:cNvSpPr>
            <a:spLocks noGrp="1"/>
          </p:cNvSpPr>
          <p:nvPr>
            <p:ph idx="1"/>
          </p:nvPr>
        </p:nvSpPr>
        <p:spPr/>
        <p:txBody>
          <a:bodyPr/>
          <a:lstStyle/>
          <a:p>
            <a:r>
              <a:rPr lang="en-GB" b="0" i="0" u="none" strike="noStrike" dirty="0">
                <a:effectLst/>
              </a:rPr>
              <a:t>On 18 January 2024 the Supreme Court heard the appeal in the case of </a:t>
            </a:r>
            <a:r>
              <a:rPr lang="en-GB" b="0" i="0" u="none" strike="noStrike" dirty="0" err="1">
                <a:effectLst/>
              </a:rPr>
              <a:t>Hirachand</a:t>
            </a:r>
            <a:r>
              <a:rPr lang="en-GB" b="0" i="0" u="none" strike="noStrike" dirty="0">
                <a:effectLst/>
              </a:rPr>
              <a:t> v </a:t>
            </a:r>
            <a:r>
              <a:rPr lang="en-GB" b="0" i="0" u="none" strike="noStrike" dirty="0" err="1">
                <a:effectLst/>
              </a:rPr>
              <a:t>Hirachand</a:t>
            </a:r>
            <a:r>
              <a:rPr lang="en-GB" b="0" i="0" u="none" strike="noStrike" dirty="0">
                <a:effectLst/>
              </a:rPr>
              <a:t> . </a:t>
            </a:r>
          </a:p>
          <a:p>
            <a:r>
              <a:rPr lang="en-GB" dirty="0"/>
              <a:t>The appeal involved the question </a:t>
            </a:r>
            <a:r>
              <a:rPr lang="en-GB" b="0" i="0" u="none" strike="noStrike" dirty="0">
                <a:effectLst/>
              </a:rPr>
              <a:t>whether the respondent, who successfully brought a claim under the Inheritance Act 1975 for financial provision from her fathers’ estate, having entered into a CFA, can recover her success fee as part of the maintenance payment awarded to her. </a:t>
            </a:r>
          </a:p>
          <a:p>
            <a:r>
              <a:rPr lang="en-GB" b="0" i="0" u="none" strike="noStrike" dirty="0">
                <a:effectLst/>
              </a:rPr>
              <a:t>The appellant is the deceased’s widow who was left all of the estate under the Will.</a:t>
            </a:r>
            <a:endParaRPr lang="en-US" dirty="0"/>
          </a:p>
        </p:txBody>
      </p:sp>
    </p:spTree>
    <p:extLst>
      <p:ext uri="{BB962C8B-B14F-4D97-AF65-F5344CB8AC3E}">
        <p14:creationId xmlns:p14="http://schemas.microsoft.com/office/powerpoint/2010/main" val="1835692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8FF58-BFED-FECD-209E-02A50DECEEC0}"/>
              </a:ext>
            </a:extLst>
          </p:cNvPr>
          <p:cNvSpPr>
            <a:spLocks noGrp="1"/>
          </p:cNvSpPr>
          <p:nvPr>
            <p:ph type="title"/>
          </p:nvPr>
        </p:nvSpPr>
        <p:spPr/>
        <p:txBody>
          <a:bodyPr/>
          <a:lstStyle/>
          <a:p>
            <a:r>
              <a:rPr lang="en-GB" dirty="0" err="1">
                <a:solidFill>
                  <a:srgbClr val="376F81"/>
                </a:solidFill>
              </a:rPr>
              <a:t>Hirachand</a:t>
            </a:r>
            <a:r>
              <a:rPr lang="en-GB" dirty="0">
                <a:solidFill>
                  <a:srgbClr val="376F81"/>
                </a:solidFill>
              </a:rPr>
              <a:t> v </a:t>
            </a:r>
            <a:r>
              <a:rPr lang="en-GB" dirty="0" err="1">
                <a:solidFill>
                  <a:srgbClr val="376F81"/>
                </a:solidFill>
              </a:rPr>
              <a:t>Hirachand</a:t>
            </a:r>
            <a:r>
              <a:rPr lang="en-GB" dirty="0">
                <a:solidFill>
                  <a:srgbClr val="376F81"/>
                </a:solidFill>
              </a:rPr>
              <a:t> [2021] EWCA </a:t>
            </a:r>
            <a:r>
              <a:rPr lang="en-GB" dirty="0" err="1">
                <a:solidFill>
                  <a:srgbClr val="376F81"/>
                </a:solidFill>
              </a:rPr>
              <a:t>Civ</a:t>
            </a:r>
            <a:r>
              <a:rPr lang="en-GB" dirty="0">
                <a:solidFill>
                  <a:srgbClr val="376F81"/>
                </a:solidFill>
              </a:rPr>
              <a:t> 1498 (ii)</a:t>
            </a:r>
            <a:endParaRPr lang="en-US" dirty="0">
              <a:solidFill>
                <a:srgbClr val="376F81"/>
              </a:solidFill>
            </a:endParaRPr>
          </a:p>
        </p:txBody>
      </p:sp>
      <p:sp>
        <p:nvSpPr>
          <p:cNvPr id="3" name="Content Placeholder 2">
            <a:extLst>
              <a:ext uri="{FF2B5EF4-FFF2-40B4-BE49-F238E27FC236}">
                <a16:creationId xmlns:a16="http://schemas.microsoft.com/office/drawing/2014/main" id="{FFE57828-BA22-4C81-C806-77754090408B}"/>
              </a:ext>
            </a:extLst>
          </p:cNvPr>
          <p:cNvSpPr>
            <a:spLocks noGrp="1"/>
          </p:cNvSpPr>
          <p:nvPr>
            <p:ph idx="1"/>
          </p:nvPr>
        </p:nvSpPr>
        <p:spPr/>
        <p:txBody>
          <a:bodyPr>
            <a:normAutofit fontScale="92500" lnSpcReduction="10000"/>
          </a:bodyPr>
          <a:lstStyle/>
          <a:p>
            <a:pPr algn="l"/>
            <a:r>
              <a:rPr lang="en-GB" b="0" i="0" u="none" strike="noStrike" dirty="0">
                <a:effectLst/>
              </a:rPr>
              <a:t>The claimant (respondent ) had entered into a CFA with her solicitors which provided for a 72% success fee.</a:t>
            </a:r>
          </a:p>
          <a:p>
            <a:pPr algn="l"/>
            <a:r>
              <a:rPr lang="en-GB" dirty="0"/>
              <a:t>T</a:t>
            </a:r>
            <a:r>
              <a:rPr lang="en-GB" b="0" i="0" u="none" strike="noStrike" dirty="0">
                <a:effectLst/>
              </a:rPr>
              <a:t>he court at first instance had recognised that this agreement was the only way in which the she was able to pay for her litigation. </a:t>
            </a:r>
          </a:p>
          <a:p>
            <a:pPr algn="l"/>
            <a:r>
              <a:rPr lang="en-GB" b="0" i="0" u="none" strike="noStrike" dirty="0">
                <a:effectLst/>
              </a:rPr>
              <a:t>The Claimant was awarded a lump sum of £138,918 from the estate which included funds to pay for therapy, a lump sum to represent her income shortfall for the years in therapy and </a:t>
            </a:r>
            <a:r>
              <a:rPr lang="en-GB" b="1" i="0" u="none" strike="noStrike" dirty="0">
                <a:effectLst/>
              </a:rPr>
              <a:t>£16,750 representing 25% </a:t>
            </a:r>
            <a:r>
              <a:rPr lang="en-GB" b="0" i="0" u="none" strike="noStrike" dirty="0">
                <a:effectLst/>
              </a:rPr>
              <a:t>of her success fee. </a:t>
            </a:r>
          </a:p>
          <a:p>
            <a:pPr algn="l"/>
            <a:r>
              <a:rPr lang="en-GB" b="0" i="0" u="none" strike="noStrike" dirty="0">
                <a:effectLst/>
              </a:rPr>
              <a:t>The judge noted that “if I do not make such an allowance one or more of [the respondent’s] primary needs will not be met”.  The widow appealed the decision to the Court of Appeal.</a:t>
            </a:r>
          </a:p>
        </p:txBody>
      </p:sp>
    </p:spTree>
    <p:extLst>
      <p:ext uri="{BB962C8B-B14F-4D97-AF65-F5344CB8AC3E}">
        <p14:creationId xmlns:p14="http://schemas.microsoft.com/office/powerpoint/2010/main" val="3782550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CFCC1-924F-2E04-05AD-4F3EC9C828F1}"/>
              </a:ext>
            </a:extLst>
          </p:cNvPr>
          <p:cNvSpPr>
            <a:spLocks noGrp="1"/>
          </p:cNvSpPr>
          <p:nvPr>
            <p:ph type="title"/>
          </p:nvPr>
        </p:nvSpPr>
        <p:spPr/>
        <p:txBody>
          <a:bodyPr/>
          <a:lstStyle/>
          <a:p>
            <a:r>
              <a:rPr lang="en-GB" dirty="0" err="1">
                <a:solidFill>
                  <a:srgbClr val="376F81"/>
                </a:solidFill>
              </a:rPr>
              <a:t>Hirachand</a:t>
            </a:r>
            <a:r>
              <a:rPr lang="en-GB" dirty="0">
                <a:solidFill>
                  <a:srgbClr val="376F81"/>
                </a:solidFill>
              </a:rPr>
              <a:t> v </a:t>
            </a:r>
            <a:r>
              <a:rPr lang="en-GB" dirty="0" err="1">
                <a:solidFill>
                  <a:srgbClr val="376F81"/>
                </a:solidFill>
              </a:rPr>
              <a:t>Hirachand</a:t>
            </a:r>
            <a:r>
              <a:rPr lang="en-GB" dirty="0">
                <a:solidFill>
                  <a:srgbClr val="376F81"/>
                </a:solidFill>
              </a:rPr>
              <a:t> [2021] EWCA </a:t>
            </a:r>
            <a:r>
              <a:rPr lang="en-GB" dirty="0" err="1">
                <a:solidFill>
                  <a:srgbClr val="376F81"/>
                </a:solidFill>
              </a:rPr>
              <a:t>Civ</a:t>
            </a:r>
            <a:r>
              <a:rPr lang="en-GB" dirty="0">
                <a:solidFill>
                  <a:srgbClr val="376F81"/>
                </a:solidFill>
              </a:rPr>
              <a:t> 1498 (iii)</a:t>
            </a:r>
            <a:endParaRPr lang="en-US" dirty="0">
              <a:solidFill>
                <a:srgbClr val="376F81"/>
              </a:solidFill>
            </a:endParaRPr>
          </a:p>
        </p:txBody>
      </p:sp>
      <p:sp>
        <p:nvSpPr>
          <p:cNvPr id="3" name="Content Placeholder 2">
            <a:extLst>
              <a:ext uri="{FF2B5EF4-FFF2-40B4-BE49-F238E27FC236}">
                <a16:creationId xmlns:a16="http://schemas.microsoft.com/office/drawing/2014/main" id="{6BCCD448-2B6D-6375-A62C-51528E63A9A3}"/>
              </a:ext>
            </a:extLst>
          </p:cNvPr>
          <p:cNvSpPr>
            <a:spLocks noGrp="1"/>
          </p:cNvSpPr>
          <p:nvPr>
            <p:ph idx="1"/>
          </p:nvPr>
        </p:nvSpPr>
        <p:spPr/>
        <p:txBody>
          <a:bodyPr>
            <a:normAutofit lnSpcReduction="10000"/>
          </a:bodyPr>
          <a:lstStyle/>
          <a:p>
            <a:pPr marL="0" indent="0">
              <a:buNone/>
            </a:pPr>
            <a:r>
              <a:rPr lang="en-GB" b="0" i="0" u="none" strike="noStrike" dirty="0">
                <a:effectLst/>
              </a:rPr>
              <a:t>In 2021 the Court of Appeal ruled that the judge in the first instance was correct noting that @§52 “</a:t>
            </a:r>
            <a:r>
              <a:rPr lang="en-GB" b="0" i="1" u="none" strike="noStrike" dirty="0">
                <a:effectLst/>
              </a:rPr>
              <a:t>in my judgement a success fee, which cannot be recovered by way of a costs order by virtue of section 58A(6) CLSA 1990, is equally capable of being a debt, the satisfaction of which is in whole or part a ‘financial need’ for which the court may in its discretion make provision in its needs based calculation</a:t>
            </a:r>
            <a:r>
              <a:rPr lang="en-GB" b="0" i="0" u="none" strike="noStrike" dirty="0">
                <a:effectLst/>
              </a:rPr>
              <a:t>”.</a:t>
            </a:r>
          </a:p>
          <a:p>
            <a:pPr marL="0" indent="0">
              <a:buNone/>
            </a:pPr>
            <a:endParaRPr lang="en-GB" b="0" i="0" u="none" strike="noStrike" dirty="0">
              <a:effectLst/>
            </a:endParaRPr>
          </a:p>
          <a:p>
            <a:pPr marL="0" indent="0">
              <a:buNone/>
            </a:pPr>
            <a:r>
              <a:rPr lang="en-GB" i="1" dirty="0">
                <a:effectLst/>
              </a:rPr>
              <a:t>@ §28 “The question for this court is therefore whether, notwithstanding s58A CLSA 1990, a judge can, in the exercise of his discretion, include as part of the overall award a sum</a:t>
            </a:r>
            <a:r>
              <a:rPr lang="en-GB" i="1" dirty="0"/>
              <a:t> </a:t>
            </a:r>
            <a:r>
              <a:rPr lang="en-GB" i="1" dirty="0">
                <a:effectLst/>
              </a:rPr>
              <a:t>by reference to the success fee where the award is a needs-based award.”</a:t>
            </a:r>
            <a:endParaRPr lang="en-GB" dirty="0">
              <a:effectLst/>
            </a:endParaRPr>
          </a:p>
          <a:p>
            <a:endParaRPr lang="en-US" dirty="0"/>
          </a:p>
        </p:txBody>
      </p:sp>
    </p:spTree>
    <p:extLst>
      <p:ext uri="{BB962C8B-B14F-4D97-AF65-F5344CB8AC3E}">
        <p14:creationId xmlns:p14="http://schemas.microsoft.com/office/powerpoint/2010/main" val="3897110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AC75A-2143-3881-9630-56A8183DFEF2}"/>
              </a:ext>
            </a:extLst>
          </p:cNvPr>
          <p:cNvSpPr>
            <a:spLocks noGrp="1"/>
          </p:cNvSpPr>
          <p:nvPr>
            <p:ph type="title"/>
          </p:nvPr>
        </p:nvSpPr>
        <p:spPr/>
        <p:txBody>
          <a:bodyPr/>
          <a:lstStyle/>
          <a:p>
            <a:r>
              <a:rPr lang="en-US" dirty="0">
                <a:solidFill>
                  <a:srgbClr val="376F81"/>
                </a:solidFill>
              </a:rPr>
              <a:t>Key Cases</a:t>
            </a:r>
          </a:p>
        </p:txBody>
      </p:sp>
      <p:sp>
        <p:nvSpPr>
          <p:cNvPr id="3" name="Content Placeholder 2">
            <a:extLst>
              <a:ext uri="{FF2B5EF4-FFF2-40B4-BE49-F238E27FC236}">
                <a16:creationId xmlns:a16="http://schemas.microsoft.com/office/drawing/2014/main" id="{6DA1429C-7F73-549B-BB7C-EDE3CAB45A08}"/>
              </a:ext>
            </a:extLst>
          </p:cNvPr>
          <p:cNvSpPr>
            <a:spLocks noGrp="1"/>
          </p:cNvSpPr>
          <p:nvPr>
            <p:ph idx="1"/>
          </p:nvPr>
        </p:nvSpPr>
        <p:spPr/>
        <p:txBody>
          <a:bodyPr>
            <a:normAutofit/>
          </a:bodyPr>
          <a:lstStyle/>
          <a:p>
            <a:r>
              <a:rPr lang="en-GB" i="1" dirty="0">
                <a:effectLst/>
              </a:rPr>
              <a:t>Re Clarke [2019] EWHC 1193 (Re Clarke), a</a:t>
            </a:r>
            <a:r>
              <a:rPr lang="en-GB" dirty="0"/>
              <a:t> </a:t>
            </a:r>
            <a:r>
              <a:rPr lang="en-GB" i="1" dirty="0">
                <a:effectLst/>
              </a:rPr>
              <a:t>decision of Deputy Master Linwood sitting in the Chancery Division in an Inheritance Act case where he declined to include the success fee in the award.</a:t>
            </a:r>
          </a:p>
          <a:p>
            <a:r>
              <a:rPr lang="en-GB" i="1" dirty="0">
                <a:effectLst/>
              </a:rPr>
              <a:t> Bullock v Denton [2020] Lexis Citation 191 (Bullock), an unreported decision of HHJ Gosnell in</a:t>
            </a:r>
            <a:r>
              <a:rPr lang="en-GB" dirty="0"/>
              <a:t> </a:t>
            </a:r>
            <a:r>
              <a:rPr lang="en-GB" i="1" dirty="0">
                <a:effectLst/>
              </a:rPr>
              <a:t>which he made such provision.</a:t>
            </a:r>
          </a:p>
          <a:p>
            <a:r>
              <a:rPr lang="en-GB" i="1" dirty="0" err="1">
                <a:effectLst/>
              </a:rPr>
              <a:t>Lilleyman</a:t>
            </a:r>
            <a:r>
              <a:rPr lang="en-GB" i="1" dirty="0">
                <a:effectLst/>
              </a:rPr>
              <a:t> v </a:t>
            </a:r>
            <a:r>
              <a:rPr lang="en-GB" i="1" dirty="0" err="1">
                <a:effectLst/>
              </a:rPr>
              <a:t>Lilleyman</a:t>
            </a:r>
            <a:r>
              <a:rPr lang="en-GB" i="1" dirty="0">
                <a:effectLst/>
              </a:rPr>
              <a:t> substantive determination [2012]</a:t>
            </a:r>
            <a:r>
              <a:rPr lang="en-GB" dirty="0"/>
              <a:t> </a:t>
            </a:r>
            <a:r>
              <a:rPr lang="en-GB" i="1" dirty="0">
                <a:effectLst/>
              </a:rPr>
              <a:t>EWHC 821 (Ch)) and separate judgment in relation to</a:t>
            </a:r>
            <a:r>
              <a:rPr lang="en-GB" dirty="0"/>
              <a:t> </a:t>
            </a:r>
            <a:r>
              <a:rPr lang="en-GB" i="1" dirty="0">
                <a:effectLst/>
              </a:rPr>
              <a:t>costs (at [2012] EWHC 1056 (Ch))</a:t>
            </a:r>
            <a:endParaRPr lang="en-GB" dirty="0">
              <a:effectLst/>
            </a:endParaRPr>
          </a:p>
          <a:p>
            <a:endParaRPr lang="en-US" dirty="0"/>
          </a:p>
        </p:txBody>
      </p:sp>
    </p:spTree>
    <p:extLst>
      <p:ext uri="{BB962C8B-B14F-4D97-AF65-F5344CB8AC3E}">
        <p14:creationId xmlns:p14="http://schemas.microsoft.com/office/powerpoint/2010/main" val="4161946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80D52-A331-A537-8FA3-2CE2F842EE72}"/>
              </a:ext>
            </a:extLst>
          </p:cNvPr>
          <p:cNvSpPr>
            <a:spLocks noGrp="1"/>
          </p:cNvSpPr>
          <p:nvPr>
            <p:ph type="title"/>
          </p:nvPr>
        </p:nvSpPr>
        <p:spPr/>
        <p:txBody>
          <a:bodyPr/>
          <a:lstStyle/>
          <a:p>
            <a:r>
              <a:rPr lang="en-GB" dirty="0" err="1">
                <a:solidFill>
                  <a:srgbClr val="376F81"/>
                </a:solidFill>
              </a:rPr>
              <a:t>Hirachand</a:t>
            </a:r>
            <a:r>
              <a:rPr lang="en-GB" dirty="0">
                <a:solidFill>
                  <a:srgbClr val="376F81"/>
                </a:solidFill>
              </a:rPr>
              <a:t> v </a:t>
            </a:r>
            <a:r>
              <a:rPr lang="en-GB" dirty="0" err="1">
                <a:solidFill>
                  <a:srgbClr val="376F81"/>
                </a:solidFill>
              </a:rPr>
              <a:t>Hirachand</a:t>
            </a:r>
            <a:r>
              <a:rPr lang="en-GB" dirty="0">
                <a:solidFill>
                  <a:srgbClr val="376F81"/>
                </a:solidFill>
              </a:rPr>
              <a:t> [2021] EWCA </a:t>
            </a:r>
            <a:r>
              <a:rPr lang="en-GB" dirty="0" err="1">
                <a:solidFill>
                  <a:srgbClr val="376F81"/>
                </a:solidFill>
              </a:rPr>
              <a:t>Civ</a:t>
            </a:r>
            <a:r>
              <a:rPr lang="en-GB" dirty="0">
                <a:solidFill>
                  <a:srgbClr val="376F81"/>
                </a:solidFill>
              </a:rPr>
              <a:t> 1498 (iv)</a:t>
            </a:r>
            <a:endParaRPr lang="en-US" dirty="0">
              <a:solidFill>
                <a:srgbClr val="376F81"/>
              </a:solidFill>
            </a:endParaRPr>
          </a:p>
        </p:txBody>
      </p:sp>
      <p:sp>
        <p:nvSpPr>
          <p:cNvPr id="3" name="Content Placeholder 2">
            <a:extLst>
              <a:ext uri="{FF2B5EF4-FFF2-40B4-BE49-F238E27FC236}">
                <a16:creationId xmlns:a16="http://schemas.microsoft.com/office/drawing/2014/main" id="{8F03545E-3ACC-67E4-A211-70FD47C549BE}"/>
              </a:ext>
            </a:extLst>
          </p:cNvPr>
          <p:cNvSpPr>
            <a:spLocks noGrp="1"/>
          </p:cNvSpPr>
          <p:nvPr>
            <p:ph idx="1"/>
          </p:nvPr>
        </p:nvSpPr>
        <p:spPr/>
        <p:txBody>
          <a:bodyPr>
            <a:normAutofit/>
          </a:bodyPr>
          <a:lstStyle/>
          <a:p>
            <a:pPr marL="0" indent="0">
              <a:buNone/>
            </a:pPr>
            <a:r>
              <a:rPr lang="en-GB" i="1" dirty="0">
                <a:effectLst/>
              </a:rPr>
              <a:t>“§50 Having determined that no reasonable provision for maintenance has been made by the</a:t>
            </a:r>
            <a:r>
              <a:rPr lang="en-GB" dirty="0"/>
              <a:t> </a:t>
            </a:r>
            <a:r>
              <a:rPr lang="en-GB" i="1" dirty="0">
                <a:effectLst/>
              </a:rPr>
              <a:t>Deceased, the judge, in deciding whether to and in what manner to exercise his powers to make orders under section 2 of the Inheritance Act, is required inter alia by section 3(1)(a) of the Inheritance Act to “have regard to…. the financial resources and financial needs which the applicant has or is likely to have in the foreseeable future”</a:t>
            </a:r>
            <a:r>
              <a:rPr lang="en-GB" i="1" u="sng" dirty="0">
                <a:effectLst/>
              </a:rPr>
              <a:t>. The term ‘financial needs’ is unqualified and unlimited, and given the Supreme Court’s endorsement in Ilott that the payment of debts can form part of a maintenance award, it must undoubtedly be the case that a claimant’s financial need can include the payment of a debt or debts</a:t>
            </a:r>
            <a:r>
              <a:rPr lang="en-GB" i="1" dirty="0">
                <a:effectLst/>
              </a:rPr>
              <a:t>.”</a:t>
            </a:r>
            <a:endParaRPr lang="en-GB" dirty="0">
              <a:effectLst/>
            </a:endParaRPr>
          </a:p>
          <a:p>
            <a:endParaRPr lang="en-US" dirty="0"/>
          </a:p>
        </p:txBody>
      </p:sp>
    </p:spTree>
    <p:extLst>
      <p:ext uri="{BB962C8B-B14F-4D97-AF65-F5344CB8AC3E}">
        <p14:creationId xmlns:p14="http://schemas.microsoft.com/office/powerpoint/2010/main" val="2709129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07F1-C8C9-FA5F-A2C3-3390236C0656}"/>
              </a:ext>
            </a:extLst>
          </p:cNvPr>
          <p:cNvSpPr>
            <a:spLocks noGrp="1"/>
          </p:cNvSpPr>
          <p:nvPr>
            <p:ph type="title"/>
          </p:nvPr>
        </p:nvSpPr>
        <p:spPr/>
        <p:txBody>
          <a:bodyPr>
            <a:normAutofit/>
          </a:bodyPr>
          <a:lstStyle/>
          <a:p>
            <a:r>
              <a:rPr lang="en-GB" b="0" dirty="0" err="1">
                <a:solidFill>
                  <a:srgbClr val="376F81"/>
                </a:solidFill>
              </a:rPr>
              <a:t>Jassal</a:t>
            </a:r>
            <a:r>
              <a:rPr lang="en-GB" b="0" dirty="0">
                <a:solidFill>
                  <a:srgbClr val="376F81"/>
                </a:solidFill>
              </a:rPr>
              <a:t> v Shah </a:t>
            </a:r>
            <a:r>
              <a:rPr lang="en-GB" b="0" i="1" dirty="0">
                <a:solidFill>
                  <a:srgbClr val="376F81"/>
                </a:solidFill>
                <a:effectLst/>
              </a:rPr>
              <a:t>[2024] EWHC 2214 (Ch)</a:t>
            </a:r>
            <a:br>
              <a:rPr lang="en-GB" b="0" dirty="0">
                <a:solidFill>
                  <a:srgbClr val="376F81"/>
                </a:solidFill>
                <a:effectLst/>
              </a:rPr>
            </a:br>
            <a:r>
              <a:rPr lang="en-GB" b="0" dirty="0">
                <a:solidFill>
                  <a:srgbClr val="376F81"/>
                </a:solidFill>
              </a:rPr>
              <a:t>(September 2024)</a:t>
            </a:r>
            <a:endParaRPr lang="en-US" b="0" dirty="0">
              <a:solidFill>
                <a:srgbClr val="376F81"/>
              </a:solidFill>
            </a:endParaRPr>
          </a:p>
        </p:txBody>
      </p:sp>
      <p:sp>
        <p:nvSpPr>
          <p:cNvPr id="3" name="Content Placeholder 2">
            <a:extLst>
              <a:ext uri="{FF2B5EF4-FFF2-40B4-BE49-F238E27FC236}">
                <a16:creationId xmlns:a16="http://schemas.microsoft.com/office/drawing/2014/main" id="{91ABFD51-5D1A-1B4A-5D93-C78AF2DCB639}"/>
              </a:ext>
            </a:extLst>
          </p:cNvPr>
          <p:cNvSpPr>
            <a:spLocks noGrp="1"/>
          </p:cNvSpPr>
          <p:nvPr>
            <p:ph idx="1"/>
          </p:nvPr>
        </p:nvSpPr>
        <p:spPr/>
        <p:txBody>
          <a:bodyPr/>
          <a:lstStyle/>
          <a:p>
            <a:pPr marL="0" indent="0">
              <a:buNone/>
            </a:pPr>
            <a:r>
              <a:rPr lang="en-GB" dirty="0"/>
              <a:t>Question of whether </a:t>
            </a:r>
            <a:r>
              <a:rPr lang="en-GB" u="sng" dirty="0">
                <a:effectLst/>
              </a:rPr>
              <a:t>litigation costs </a:t>
            </a:r>
            <a:r>
              <a:rPr lang="en-GB" dirty="0">
                <a:effectLst/>
              </a:rPr>
              <a:t>(not CFA uplifts)</a:t>
            </a:r>
            <a:r>
              <a:rPr lang="en-GB" b="1" dirty="0">
                <a:effectLst/>
              </a:rPr>
              <a:t> </a:t>
            </a:r>
            <a:r>
              <a:rPr lang="en-GB" dirty="0">
                <a:effectLst/>
              </a:rPr>
              <a:t>should</a:t>
            </a:r>
            <a:r>
              <a:rPr lang="en-GB" b="1" dirty="0">
                <a:effectLst/>
              </a:rPr>
              <a:t> </a:t>
            </a:r>
            <a:r>
              <a:rPr lang="en-GB" dirty="0">
                <a:effectLst/>
              </a:rPr>
              <a:t>always be dealt with separately from and subsequently to the grant of substantive relief, in accordance with the usual practice under the CPR; or is it ever permissible for the court to award a claimant their costs as part of the substantive relief?</a:t>
            </a:r>
          </a:p>
          <a:p>
            <a:pPr marL="0" indent="0">
              <a:buNone/>
            </a:pPr>
            <a:endParaRPr lang="en-GB" i="1" dirty="0">
              <a:effectLst/>
            </a:endParaRPr>
          </a:p>
          <a:p>
            <a:pPr marL="0" indent="0">
              <a:buNone/>
            </a:pPr>
            <a:r>
              <a:rPr lang="en-GB" dirty="0"/>
              <a:t>Useful discussion of the relationship between the regime under the 1975 Act and the Matrimonial Causes Act </a:t>
            </a:r>
            <a:r>
              <a:rPr lang="en-GB" dirty="0">
                <a:effectLst/>
              </a:rPr>
              <a:t>1973 (such cases are often cited as the yardstick for reasonable financial provision for a spouse).</a:t>
            </a:r>
          </a:p>
          <a:p>
            <a:endParaRPr lang="en-US" dirty="0"/>
          </a:p>
        </p:txBody>
      </p:sp>
    </p:spTree>
    <p:extLst>
      <p:ext uri="{BB962C8B-B14F-4D97-AF65-F5344CB8AC3E}">
        <p14:creationId xmlns:p14="http://schemas.microsoft.com/office/powerpoint/2010/main" val="1121232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FD7D3-7F0C-C190-DA0B-F6F71B125047}"/>
              </a:ext>
            </a:extLst>
          </p:cNvPr>
          <p:cNvSpPr>
            <a:spLocks noGrp="1"/>
          </p:cNvSpPr>
          <p:nvPr>
            <p:ph type="title"/>
          </p:nvPr>
        </p:nvSpPr>
        <p:spPr/>
        <p:txBody>
          <a:bodyPr/>
          <a:lstStyle/>
          <a:p>
            <a:r>
              <a:rPr lang="en-US" dirty="0">
                <a:solidFill>
                  <a:srgbClr val="376F81"/>
                </a:solidFill>
              </a:rPr>
              <a:t>Background</a:t>
            </a:r>
          </a:p>
        </p:txBody>
      </p:sp>
      <p:sp>
        <p:nvSpPr>
          <p:cNvPr id="3" name="Content Placeholder 2">
            <a:extLst>
              <a:ext uri="{FF2B5EF4-FFF2-40B4-BE49-F238E27FC236}">
                <a16:creationId xmlns:a16="http://schemas.microsoft.com/office/drawing/2014/main" id="{2A4F94EF-E47B-8024-B1FC-528A480032A5}"/>
              </a:ext>
            </a:extLst>
          </p:cNvPr>
          <p:cNvSpPr>
            <a:spLocks noGrp="1"/>
          </p:cNvSpPr>
          <p:nvPr>
            <p:ph idx="1"/>
          </p:nvPr>
        </p:nvSpPr>
        <p:spPr/>
        <p:txBody>
          <a:bodyPr>
            <a:normAutofit fontScale="85000" lnSpcReduction="20000"/>
          </a:bodyPr>
          <a:lstStyle/>
          <a:p>
            <a:pPr marL="0" indent="0">
              <a:buNone/>
            </a:pPr>
            <a:r>
              <a:rPr lang="en-GB" dirty="0">
                <a:effectLst/>
              </a:rPr>
              <a:t>The claim related to </a:t>
            </a:r>
            <a:r>
              <a:rPr lang="en-GB" dirty="0" err="1">
                <a:effectLst/>
              </a:rPr>
              <a:t>Fiaz</a:t>
            </a:r>
            <a:r>
              <a:rPr lang="en-GB" dirty="0">
                <a:effectLst/>
              </a:rPr>
              <a:t> Ali Shah (“</a:t>
            </a:r>
            <a:r>
              <a:rPr lang="en-GB" dirty="0" err="1">
                <a:effectLst/>
              </a:rPr>
              <a:t>Fiaz</a:t>
            </a:r>
            <a:r>
              <a:rPr lang="en-GB" dirty="0">
                <a:effectLst/>
              </a:rPr>
              <a:t>”). He had 4 children including Sajad Ali Shah</a:t>
            </a:r>
            <a:r>
              <a:rPr lang="en-GB" dirty="0"/>
              <a:t> </a:t>
            </a:r>
            <a:r>
              <a:rPr lang="en-GB" dirty="0">
                <a:effectLst/>
              </a:rPr>
              <a:t>(“Sajad”) and Shabana Shah (“Shabana”).</a:t>
            </a:r>
          </a:p>
          <a:p>
            <a:pPr marL="0" indent="0">
              <a:buNone/>
            </a:pPr>
            <a:endParaRPr lang="en-GB" dirty="0">
              <a:effectLst/>
            </a:endParaRPr>
          </a:p>
          <a:p>
            <a:pPr marL="0" indent="0">
              <a:buNone/>
            </a:pPr>
            <a:r>
              <a:rPr lang="en-GB" dirty="0">
                <a:effectLst/>
              </a:rPr>
              <a:t>In about 2000, </a:t>
            </a:r>
            <a:r>
              <a:rPr lang="en-GB" dirty="0" err="1">
                <a:effectLst/>
              </a:rPr>
              <a:t>Fiaz</a:t>
            </a:r>
            <a:r>
              <a:rPr lang="en-GB" dirty="0">
                <a:effectLst/>
              </a:rPr>
              <a:t> started a relationship with </a:t>
            </a:r>
            <a:r>
              <a:rPr lang="en-GB" dirty="0" err="1">
                <a:effectLst/>
              </a:rPr>
              <a:t>Srendarjit</a:t>
            </a:r>
            <a:r>
              <a:rPr lang="en-GB" dirty="0">
                <a:effectLst/>
              </a:rPr>
              <a:t> Kaur </a:t>
            </a:r>
            <a:r>
              <a:rPr lang="en-GB" dirty="0" err="1">
                <a:effectLst/>
              </a:rPr>
              <a:t>Jassal</a:t>
            </a:r>
            <a:r>
              <a:rPr lang="en-GB" dirty="0">
                <a:effectLst/>
              </a:rPr>
              <a:t> (“</a:t>
            </a:r>
            <a:r>
              <a:rPr lang="en-GB" dirty="0" err="1">
                <a:effectLst/>
              </a:rPr>
              <a:t>Srendarjit</a:t>
            </a:r>
            <a:r>
              <a:rPr lang="en-GB" dirty="0">
                <a:effectLst/>
              </a:rPr>
              <a:t>”). In due course, they began living together at a property known as 12 Sussex Close and, although they never married, their relationship became one equivalent to marriage.</a:t>
            </a:r>
            <a:endParaRPr lang="en-GB" dirty="0"/>
          </a:p>
          <a:p>
            <a:pPr marL="0" indent="0">
              <a:buNone/>
            </a:pPr>
            <a:endParaRPr lang="en-GB" dirty="0">
              <a:effectLst/>
            </a:endParaRPr>
          </a:p>
          <a:p>
            <a:pPr marL="0" indent="0">
              <a:buNone/>
            </a:pPr>
            <a:r>
              <a:rPr lang="en-GB" dirty="0">
                <a:effectLst/>
              </a:rPr>
              <a:t>In August 2006, </a:t>
            </a:r>
            <a:r>
              <a:rPr lang="en-GB" dirty="0" err="1">
                <a:effectLst/>
              </a:rPr>
              <a:t>Fiaz</a:t>
            </a:r>
            <a:r>
              <a:rPr lang="en-GB" dirty="0">
                <a:effectLst/>
              </a:rPr>
              <a:t> made a will under which he left everything to </a:t>
            </a:r>
            <a:r>
              <a:rPr lang="en-GB" dirty="0" err="1">
                <a:effectLst/>
              </a:rPr>
              <a:t>Srendarjit</a:t>
            </a:r>
            <a:r>
              <a:rPr lang="en-GB" dirty="0">
                <a:effectLst/>
              </a:rPr>
              <a:t> (whom he described as “my wife”). Somewhat curiously, however, just four months later in</a:t>
            </a:r>
            <a:r>
              <a:rPr lang="en-GB" dirty="0"/>
              <a:t> </a:t>
            </a:r>
            <a:r>
              <a:rPr lang="en-GB" dirty="0">
                <a:effectLst/>
              </a:rPr>
              <a:t>December 2006, </a:t>
            </a:r>
            <a:r>
              <a:rPr lang="en-GB" dirty="0" err="1">
                <a:effectLst/>
              </a:rPr>
              <a:t>Fiaz</a:t>
            </a:r>
            <a:r>
              <a:rPr lang="en-GB" dirty="0">
                <a:effectLst/>
              </a:rPr>
              <a:t> made a new will under which he left to </a:t>
            </a:r>
            <a:r>
              <a:rPr lang="en-GB" dirty="0" err="1">
                <a:effectLst/>
              </a:rPr>
              <a:t>Srendarjit</a:t>
            </a:r>
            <a:r>
              <a:rPr lang="en-GB" dirty="0">
                <a:effectLst/>
              </a:rPr>
              <a:t> (whom he </a:t>
            </a:r>
            <a:r>
              <a:rPr lang="en-GB" dirty="0" err="1">
                <a:effectLst/>
              </a:rPr>
              <a:t>nowdescribed</a:t>
            </a:r>
            <a:r>
              <a:rPr lang="en-GB" dirty="0">
                <a:effectLst/>
              </a:rPr>
              <a:t> as “my close friend”) just 50% of the proceeds of a certain property, with the</a:t>
            </a:r>
            <a:r>
              <a:rPr lang="en-GB" dirty="0"/>
              <a:t> </a:t>
            </a:r>
            <a:r>
              <a:rPr lang="en-GB" dirty="0">
                <a:effectLst/>
              </a:rPr>
              <a:t>residue of his estate passing to Sajad or, in default, Shabana.</a:t>
            </a:r>
          </a:p>
          <a:p>
            <a:endParaRPr lang="en-GB" dirty="0">
              <a:effectLst/>
            </a:endParaRPr>
          </a:p>
          <a:p>
            <a:endParaRPr lang="en-US" dirty="0"/>
          </a:p>
        </p:txBody>
      </p:sp>
    </p:spTree>
    <p:extLst>
      <p:ext uri="{BB962C8B-B14F-4D97-AF65-F5344CB8AC3E}">
        <p14:creationId xmlns:p14="http://schemas.microsoft.com/office/powerpoint/2010/main" val="1241063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1351</TotalTime>
  <Words>3534</Words>
  <Application>Microsoft Macintosh PowerPoint</Application>
  <PresentationFormat>Widescreen</PresentationFormat>
  <Paragraphs>108</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akzidenz-grotesk</vt:lpstr>
      <vt:lpstr>Arial</vt:lpstr>
      <vt:lpstr>Calibri</vt:lpstr>
      <vt:lpstr>Times New Roman</vt:lpstr>
      <vt:lpstr>Office Theme</vt:lpstr>
      <vt:lpstr>Inheritance (Provision for Family and Dependents) Act 1975 Update</vt:lpstr>
      <vt:lpstr>Recent 1975 Act cost decisions </vt:lpstr>
      <vt:lpstr>Hirachand v Hirachand [2021] EWCA Civ 1498</vt:lpstr>
      <vt:lpstr>Hirachand v Hirachand [2021] EWCA Civ 1498 (ii)</vt:lpstr>
      <vt:lpstr>Hirachand v Hirachand [2021] EWCA Civ 1498 (iii)</vt:lpstr>
      <vt:lpstr>Key Cases</vt:lpstr>
      <vt:lpstr>Hirachand v Hirachand [2021] EWCA Civ 1498 (iv)</vt:lpstr>
      <vt:lpstr>Jassal v Shah [2024] EWHC 2214 (Ch) (September 2024)</vt:lpstr>
      <vt:lpstr>Background</vt:lpstr>
      <vt:lpstr>Jassal v Shah [2024] EWHC 2214 (Ch) (September 2024) (ii)</vt:lpstr>
      <vt:lpstr>Jassal v Shah [2024] EWHC 2214 (Ch) (September 2024) (iii)</vt:lpstr>
      <vt:lpstr>Jassal v Shah [2024] EWHC 2214 (Ch) (September 2024) (iv)</vt:lpstr>
      <vt:lpstr>Jassal v Shah [2024] EWHC 2214 (Ch) (September 2024) (v)</vt:lpstr>
      <vt:lpstr>Jassal v Shah [2024] EWHC 2214 (Ch) (September 2024) (vi)</vt:lpstr>
      <vt:lpstr>Jassal v Shah [2024] EWHC 2214 (Ch) (September 2024) (vii)</vt:lpstr>
      <vt:lpstr>Jassal v Shah [2024] EWHC 2214 (Ch) (September 2024) (viii)</vt:lpstr>
      <vt:lpstr>Jassal v Shah [2024] EWHC 2214 (Ch) (September 2024) (ix)</vt:lpstr>
      <vt:lpstr>Comparison with Matrimonial Proceedings</vt:lpstr>
      <vt:lpstr>Jassal v Shah [2024] EWHC 2214 (Ch) (September 2024) (x)</vt:lpstr>
      <vt:lpstr>Jassal v Shah [2024] EWHC 2214 (Ch) (September 2024) (xi)</vt:lpstr>
      <vt:lpstr>Sim v Pimlott and others [2023] EWHC 2296 (Ch) </vt:lpstr>
      <vt:lpstr>Sim v Pimlott and others [2023] EWHC 2296 (Ch) (ii)</vt:lpstr>
      <vt:lpstr>Sim v Pimlott and others [2023] EWHC 2296 (Ch) (iii)</vt:lpstr>
      <vt:lpstr>Sim v Pimlott and others [2023] EWHC 2296 (Ch) (iv)</vt:lpstr>
      <vt:lpstr>Sim v Pimlott and others [2023] EWHC 2296 (Ch) (v)</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 Best</dc:creator>
  <cp:lastModifiedBy>John Tribe</cp:lastModifiedBy>
  <cp:revision>14</cp:revision>
  <dcterms:created xsi:type="dcterms:W3CDTF">2021-06-24T13:30:15Z</dcterms:created>
  <dcterms:modified xsi:type="dcterms:W3CDTF">2024-10-14T16:07:47Z</dcterms:modified>
</cp:coreProperties>
</file>