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F81"/>
    <a:srgbClr val="2E2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97C0-C77F-43A1-9D03-B9DAA14B887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129AE8-700A-4D3D-9F2B-3EBB74D51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53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97C0-C77F-43A1-9D03-B9DAA14B887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129AE8-700A-4D3D-9F2B-3EBB74D51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7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97C0-C77F-43A1-9D03-B9DAA14B887F}" type="datetimeFigureOut">
              <a:rPr lang="en-GB" smtClean="0"/>
              <a:t>14/10/2024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Liverpool Business and Property Courts Forum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129AE8-700A-4D3D-9F2B-3EBB74D51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38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97C0-C77F-43A1-9D03-B9DAA14B887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Liverpool Business and Property Courts Forum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129AE8-700A-4D3D-9F2B-3EBB74D51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733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97C0-C77F-43A1-9D03-B9DAA14B887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Liverpool Business and Property Courts Forum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129AE8-700A-4D3D-9F2B-3EBB74D51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76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97C0-C77F-43A1-9D03-B9DAA14B887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Liverpool Business and Property Courts Forum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129AE8-700A-4D3D-9F2B-3EBB74D51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97C0-C77F-43A1-9D03-B9DAA14B887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Liverpool Business and Property Courts Forum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129AE8-700A-4D3D-9F2B-3EBB74D51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06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97C0-C77F-43A1-9D03-B9DAA14B887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Liverpool Business and Property Courts Forum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129AE8-700A-4D3D-9F2B-3EBB74D51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14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97C0-C77F-43A1-9D03-B9DAA14B887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129AE8-700A-4D3D-9F2B-3EBB74D51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31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97C0-C77F-43A1-9D03-B9DAA14B887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129AE8-700A-4D3D-9F2B-3EBB74D51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860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97C0-C77F-43A1-9D03-B9DAA14B887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129AE8-700A-4D3D-9F2B-3EBB74D51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955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3426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997C0-C77F-43A1-9D03-B9DAA14B887F}" type="datetimeFigureOut">
              <a:rPr lang="en-GB" smtClean="0"/>
              <a:t>14/10/2024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370" y="59417"/>
            <a:ext cx="1550768" cy="1273629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6538912"/>
            <a:ext cx="12192000" cy="319088"/>
          </a:xfrm>
          <a:prstGeom prst="rect">
            <a:avLst/>
          </a:prstGeom>
          <a:solidFill>
            <a:srgbClr val="376F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8712213" y="6555534"/>
            <a:ext cx="3494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Liverpool Business and Property Courts Forum</a:t>
            </a:r>
          </a:p>
        </p:txBody>
      </p:sp>
    </p:spTree>
    <p:extLst>
      <p:ext uri="{BB962C8B-B14F-4D97-AF65-F5344CB8AC3E}">
        <p14:creationId xmlns:p14="http://schemas.microsoft.com/office/powerpoint/2010/main" val="218725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376F81"/>
                </a:solidFill>
              </a:rPr>
              <a:t>Contentious Probate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rgbClr val="376F81"/>
                </a:solidFill>
              </a:rPr>
              <a:t>David Green</a:t>
            </a:r>
          </a:p>
          <a:p>
            <a:r>
              <a:rPr lang="en-GB" dirty="0">
                <a:solidFill>
                  <a:srgbClr val="376F81"/>
                </a:solidFill>
              </a:rPr>
              <a:t>Atlantic Chambers</a:t>
            </a:r>
          </a:p>
          <a:p>
            <a:r>
              <a:rPr lang="en-GB" dirty="0">
                <a:solidFill>
                  <a:srgbClr val="376F81"/>
                </a:solidFill>
              </a:rPr>
              <a:t>8</a:t>
            </a:r>
            <a:r>
              <a:rPr lang="en-GB" baseline="30000" dirty="0">
                <a:solidFill>
                  <a:srgbClr val="376F81"/>
                </a:solidFill>
              </a:rPr>
              <a:t>th</a:t>
            </a:r>
            <a:r>
              <a:rPr lang="en-GB" dirty="0">
                <a:solidFill>
                  <a:srgbClr val="376F81"/>
                </a:solidFill>
              </a:rPr>
              <a:t> October 2024</a:t>
            </a:r>
          </a:p>
        </p:txBody>
      </p:sp>
    </p:spTree>
    <p:extLst>
      <p:ext uri="{BB962C8B-B14F-4D97-AF65-F5344CB8AC3E}">
        <p14:creationId xmlns:p14="http://schemas.microsoft.com/office/powerpoint/2010/main" val="2427203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rgbClr val="376F81"/>
                </a:solidFill>
              </a:rPr>
              <a:t>Baker v </a:t>
            </a:r>
            <a:r>
              <a:rPr lang="en-GB" sz="3600" dirty="0" err="1">
                <a:solidFill>
                  <a:srgbClr val="376F81"/>
                </a:solidFill>
              </a:rPr>
              <a:t>Hewston</a:t>
            </a:r>
            <a:r>
              <a:rPr lang="en-GB" sz="3600" dirty="0">
                <a:solidFill>
                  <a:srgbClr val="376F81"/>
                </a:solidFill>
              </a:rPr>
              <a:t> [2023] EWHC 1145 (Ch)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376F81"/>
                </a:solidFill>
              </a:rPr>
              <a:t>Banks v Goodfellow (1870) LR 5 QB 549 v s.2-3 Mental Capacity Act 2005</a:t>
            </a:r>
          </a:p>
          <a:p>
            <a:r>
              <a:rPr lang="en-GB" dirty="0">
                <a:solidFill>
                  <a:srgbClr val="376F81"/>
                </a:solidFill>
              </a:rPr>
              <a:t>Re Walker dcd [2014] EWHC 71 (Ch)</a:t>
            </a:r>
          </a:p>
          <a:p>
            <a:r>
              <a:rPr lang="en-GB" dirty="0">
                <a:solidFill>
                  <a:srgbClr val="376F81"/>
                </a:solidFill>
              </a:rPr>
              <a:t>Different tests or reconciled tests?</a:t>
            </a:r>
          </a:p>
          <a:p>
            <a:r>
              <a:rPr lang="en-GB" dirty="0">
                <a:solidFill>
                  <a:srgbClr val="376F81"/>
                </a:solidFill>
              </a:rPr>
              <a:t>‘Compromise solution’</a:t>
            </a:r>
          </a:p>
          <a:p>
            <a:pPr lvl="1"/>
            <a:r>
              <a:rPr lang="en-GB" dirty="0">
                <a:solidFill>
                  <a:srgbClr val="376F81"/>
                </a:solidFill>
              </a:rPr>
              <a:t>Common law test applies in probate</a:t>
            </a:r>
          </a:p>
          <a:p>
            <a:pPr lvl="1"/>
            <a:r>
              <a:rPr lang="en-GB" dirty="0">
                <a:solidFill>
                  <a:srgbClr val="376F81"/>
                </a:solidFill>
              </a:rPr>
              <a:t>Tests on capacity consciously aligned</a:t>
            </a:r>
          </a:p>
          <a:p>
            <a:pPr lvl="1"/>
            <a:r>
              <a:rPr lang="en-GB" dirty="0">
                <a:solidFill>
                  <a:srgbClr val="376F81"/>
                </a:solidFill>
              </a:rPr>
              <a:t>Tests broadly consistent</a:t>
            </a:r>
          </a:p>
          <a:p>
            <a:pPr lvl="1"/>
            <a:r>
              <a:rPr lang="en-GB" dirty="0">
                <a:solidFill>
                  <a:srgbClr val="376F81"/>
                </a:solidFill>
              </a:rPr>
              <a:t>Criteria consistent and can accommodate each other</a:t>
            </a:r>
          </a:p>
          <a:p>
            <a:pPr lvl="1"/>
            <a:r>
              <a:rPr lang="en-GB" dirty="0">
                <a:solidFill>
                  <a:srgbClr val="376F81"/>
                </a:solidFill>
              </a:rPr>
              <a:t>MCA 2005 to be used as a ‘cross-check’ in probate cases</a:t>
            </a:r>
          </a:p>
        </p:txBody>
      </p:sp>
    </p:spTree>
    <p:extLst>
      <p:ext uri="{BB962C8B-B14F-4D97-AF65-F5344CB8AC3E}">
        <p14:creationId xmlns:p14="http://schemas.microsoft.com/office/powerpoint/2010/main" val="1528963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rgbClr val="376F81"/>
                </a:solidFill>
              </a:rPr>
              <a:t>Leonard v Leonard [2024] EWHC 979 (Ch)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376F81"/>
                </a:solidFill>
              </a:rPr>
              <a:t>Costs decision</a:t>
            </a:r>
          </a:p>
          <a:p>
            <a:r>
              <a:rPr lang="en-GB" dirty="0">
                <a:solidFill>
                  <a:srgbClr val="376F81"/>
                </a:solidFill>
              </a:rPr>
              <a:t>Interaction of probate exceptions with Part 36</a:t>
            </a:r>
          </a:p>
          <a:p>
            <a:r>
              <a:rPr lang="en-GB" dirty="0">
                <a:solidFill>
                  <a:srgbClr val="376F81"/>
                </a:solidFill>
              </a:rPr>
              <a:t>Probate exceptions –</a:t>
            </a:r>
          </a:p>
          <a:p>
            <a:pPr lvl="1"/>
            <a:r>
              <a:rPr lang="en-GB" dirty="0">
                <a:solidFill>
                  <a:srgbClr val="376F81"/>
                </a:solidFill>
              </a:rPr>
              <a:t>Whether litigation was caused by the testator or a beneficiary – if so, the court may order the unsuccessful party’s costs to be paid out of the estate</a:t>
            </a:r>
          </a:p>
          <a:p>
            <a:pPr lvl="1"/>
            <a:r>
              <a:rPr lang="en-GB" dirty="0">
                <a:solidFill>
                  <a:srgbClr val="376F81"/>
                </a:solidFill>
              </a:rPr>
              <a:t>Whether the circumstances, including the knowledge and means of knowledge of the opposing party, led reasonably to an investigation of the matter – if so, the court may make no order as to costs</a:t>
            </a:r>
          </a:p>
          <a:p>
            <a:r>
              <a:rPr lang="en-GB" dirty="0">
                <a:solidFill>
                  <a:srgbClr val="376F81"/>
                </a:solidFill>
              </a:rPr>
              <a:t>Applicability of the exceptions</a:t>
            </a:r>
          </a:p>
        </p:txBody>
      </p:sp>
    </p:spTree>
    <p:extLst>
      <p:ext uri="{BB962C8B-B14F-4D97-AF65-F5344CB8AC3E}">
        <p14:creationId xmlns:p14="http://schemas.microsoft.com/office/powerpoint/2010/main" val="317875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376F81"/>
                </a:solidFill>
              </a:rPr>
              <a:t>Rea v Rea [2024] EWCA </a:t>
            </a:r>
            <a:r>
              <a:rPr lang="en-GB" dirty="0" err="1">
                <a:solidFill>
                  <a:srgbClr val="376F81"/>
                </a:solidFill>
              </a:rPr>
              <a:t>Civ</a:t>
            </a:r>
            <a:r>
              <a:rPr lang="en-GB" dirty="0">
                <a:solidFill>
                  <a:srgbClr val="376F81"/>
                </a:solidFill>
              </a:rPr>
              <a:t> 169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376F81"/>
                </a:solidFill>
              </a:rPr>
              <a:t>Undue influence in a probate case</a:t>
            </a:r>
          </a:p>
          <a:p>
            <a:r>
              <a:rPr lang="en-GB" dirty="0">
                <a:solidFill>
                  <a:srgbClr val="376F81"/>
                </a:solidFill>
              </a:rPr>
              <a:t>Interference with the findings of the trial judge</a:t>
            </a:r>
          </a:p>
          <a:p>
            <a:r>
              <a:rPr lang="en-GB" dirty="0">
                <a:solidFill>
                  <a:srgbClr val="376F81"/>
                </a:solidFill>
              </a:rPr>
              <a:t>Burden and standard of proof</a:t>
            </a:r>
          </a:p>
          <a:p>
            <a:pPr lvl="1"/>
            <a:r>
              <a:rPr lang="en-GB" dirty="0">
                <a:solidFill>
                  <a:srgbClr val="376F81"/>
                </a:solidFill>
              </a:rPr>
              <a:t>alternative hypotheses?</a:t>
            </a:r>
          </a:p>
          <a:p>
            <a:pPr lvl="1"/>
            <a:r>
              <a:rPr lang="en-GB" dirty="0">
                <a:solidFill>
                  <a:srgbClr val="376F81"/>
                </a:solidFill>
              </a:rPr>
              <a:t>Re Edwards [2007] EWHC 1119 (Ch)?</a:t>
            </a:r>
          </a:p>
          <a:p>
            <a:r>
              <a:rPr lang="en-GB" dirty="0">
                <a:solidFill>
                  <a:srgbClr val="376F81"/>
                </a:solidFill>
              </a:rPr>
              <a:t>High hurdle to overcome</a:t>
            </a:r>
          </a:p>
          <a:p>
            <a:r>
              <a:rPr lang="en-GB" dirty="0">
                <a:solidFill>
                  <a:srgbClr val="376F81"/>
                </a:solidFill>
              </a:rPr>
              <a:t>Conclusion that undue influence no more likely than other possibilities</a:t>
            </a:r>
          </a:p>
        </p:txBody>
      </p:sp>
    </p:spTree>
    <p:extLst>
      <p:ext uri="{BB962C8B-B14F-4D97-AF65-F5344CB8AC3E}">
        <p14:creationId xmlns:p14="http://schemas.microsoft.com/office/powerpoint/2010/main" val="3265335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242</Words>
  <Application>Microsoft Macintosh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Contentious Probate Update</vt:lpstr>
      <vt:lpstr>Baker v Hewston [2023] EWHC 1145 (Ch)</vt:lpstr>
      <vt:lpstr>Leonard v Leonard [2024] EWHC 979 (Ch)</vt:lpstr>
      <vt:lpstr>Rea v Rea [2024] EWCA Civ 169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 Best</dc:creator>
  <cp:lastModifiedBy>John Tribe</cp:lastModifiedBy>
  <cp:revision>5</cp:revision>
  <dcterms:created xsi:type="dcterms:W3CDTF">2021-06-24T13:30:15Z</dcterms:created>
  <dcterms:modified xsi:type="dcterms:W3CDTF">2024-10-14T16:07:11Z</dcterms:modified>
</cp:coreProperties>
</file>